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80" r:id="rId2"/>
    <p:sldMasterId id="2147483792" r:id="rId3"/>
    <p:sldMasterId id="2147483804" r:id="rId4"/>
    <p:sldMasterId id="2147483816" r:id="rId5"/>
    <p:sldMasterId id="2147483840" r:id="rId6"/>
    <p:sldMasterId id="2147483876" r:id="rId7"/>
    <p:sldMasterId id="2147483888" r:id="rId8"/>
  </p:sldMasterIdLst>
  <p:notesMasterIdLst>
    <p:notesMasterId r:id="rId71"/>
  </p:notesMasterIdLst>
  <p:sldIdLst>
    <p:sldId id="257" r:id="rId9"/>
    <p:sldId id="260" r:id="rId10"/>
    <p:sldId id="261" r:id="rId11"/>
    <p:sldId id="262" r:id="rId12"/>
    <p:sldId id="263" r:id="rId13"/>
    <p:sldId id="356" r:id="rId14"/>
    <p:sldId id="271" r:id="rId15"/>
    <p:sldId id="272" r:id="rId16"/>
    <p:sldId id="276" r:id="rId17"/>
    <p:sldId id="277" r:id="rId18"/>
    <p:sldId id="350" r:id="rId19"/>
    <p:sldId id="279" r:id="rId20"/>
    <p:sldId id="294" r:id="rId21"/>
    <p:sldId id="297" r:id="rId22"/>
    <p:sldId id="298" r:id="rId23"/>
    <p:sldId id="300" r:id="rId24"/>
    <p:sldId id="283" r:id="rId25"/>
    <p:sldId id="302" r:id="rId26"/>
    <p:sldId id="301" r:id="rId27"/>
    <p:sldId id="355" r:id="rId28"/>
    <p:sldId id="357" r:id="rId29"/>
    <p:sldId id="304" r:id="rId30"/>
    <p:sldId id="313" r:id="rId31"/>
    <p:sldId id="314" r:id="rId32"/>
    <p:sldId id="316" r:id="rId33"/>
    <p:sldId id="317" r:id="rId34"/>
    <p:sldId id="318" r:id="rId35"/>
    <p:sldId id="315" r:id="rId36"/>
    <p:sldId id="306" r:id="rId37"/>
    <p:sldId id="307" r:id="rId38"/>
    <p:sldId id="284" r:id="rId39"/>
    <p:sldId id="290" r:id="rId40"/>
    <p:sldId id="291" r:id="rId41"/>
    <p:sldId id="292" r:id="rId42"/>
    <p:sldId id="293" r:id="rId43"/>
    <p:sldId id="319" r:id="rId44"/>
    <p:sldId id="320" r:id="rId45"/>
    <p:sldId id="326" r:id="rId46"/>
    <p:sldId id="321" r:id="rId47"/>
    <p:sldId id="322" r:id="rId48"/>
    <p:sldId id="328" r:id="rId49"/>
    <p:sldId id="329" r:id="rId50"/>
    <p:sldId id="330" r:id="rId51"/>
    <p:sldId id="332" r:id="rId52"/>
    <p:sldId id="333" r:id="rId53"/>
    <p:sldId id="331" r:id="rId54"/>
    <p:sldId id="359" r:id="rId55"/>
    <p:sldId id="334" r:id="rId56"/>
    <p:sldId id="323" r:id="rId57"/>
    <p:sldId id="324" r:id="rId58"/>
    <p:sldId id="338" r:id="rId59"/>
    <p:sldId id="339" r:id="rId60"/>
    <p:sldId id="340" r:id="rId61"/>
    <p:sldId id="285" r:id="rId62"/>
    <p:sldId id="287" r:id="rId63"/>
    <p:sldId id="288" r:id="rId64"/>
    <p:sldId id="341" r:id="rId65"/>
    <p:sldId id="343" r:id="rId66"/>
    <p:sldId id="353" r:id="rId67"/>
    <p:sldId id="345" r:id="rId68"/>
    <p:sldId id="358" r:id="rId69"/>
    <p:sldId id="35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FF33"/>
    <a:srgbClr val="E76557"/>
    <a:srgbClr val="000000"/>
    <a:srgbClr val="FFCCFF"/>
    <a:srgbClr val="CFE21E"/>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23" autoAdjust="0"/>
  </p:normalViewPr>
  <p:slideViewPr>
    <p:cSldViewPr>
      <p:cViewPr varScale="1">
        <p:scale>
          <a:sx n="93" d="100"/>
          <a:sy n="93" d="100"/>
        </p:scale>
        <p:origin x="-1314" y="-96"/>
      </p:cViewPr>
      <p:guideLst>
        <p:guide orient="horz" pos="2160"/>
        <p:guide pos="2880"/>
      </p:guideLst>
    </p:cSldViewPr>
  </p:slideViewPr>
  <p:outlineViewPr>
    <p:cViewPr>
      <p:scale>
        <a:sx n="33" d="100"/>
        <a:sy n="33" d="100"/>
      </p:scale>
      <p:origin x="0" y="140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84AA68-952C-46B5-853B-F9F8F6499DE9}" type="datetimeFigureOut">
              <a:rPr lang="en-US" smtClean="0"/>
              <a:pPr/>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0329A-DAF9-4B7B-AF6B-A0392C78D3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51DEA29-8E56-48A2-A23E-960EB7C566E4}" type="slidenum">
              <a:rPr lang="en-US" smtClean="0"/>
              <a:pPr/>
              <a:t>17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D956B58-5DC3-4217-9C51-5EF39C3E8667}" type="slidenum">
              <a:rPr lang="en-US" smtClean="0"/>
              <a:pPr/>
              <a:t>18</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5C08939-7D32-48AE-A5E5-AA8C74D399C4}" type="slidenum">
              <a:rPr lang="en-US" smtClean="0"/>
              <a:pPr/>
              <a:t>22</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595F895-DF8B-479C-BC2F-DF2A25EEC86A}" type="slidenum">
              <a:rPr lang="en-US" smtClean="0"/>
              <a:pPr/>
              <a:t>28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18A6599-C7CE-44D8-A2AB-8B18B4766865}" type="slidenum">
              <a:rPr lang="en-US" smtClean="0"/>
              <a:pPr/>
              <a:t>31</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76EBA4B-B5AD-43DE-A7D1-2EE435381BE7}" type="slidenum">
              <a:rPr lang="en-US" smtClean="0"/>
              <a:pPr/>
              <a:t>54</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12/2/2018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12/2/2018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12/2/2018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12/2/2018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12/2/2018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12/2/2018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12/2/2018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12/2/2018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12/2/2018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12/2/2018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12/2/2018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12/2/2018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12/2/2018</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12/2/2018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9939" name="Rectangle 4"/>
          <p:cNvSpPr>
            <a:spLocks noChangeArrowheads="1"/>
          </p:cNvSpPr>
          <p:nvPr/>
        </p:nvSpPr>
        <p:spPr bwMode="auto">
          <a:xfrm>
            <a:off x="0" y="234950"/>
            <a:ext cx="9144000" cy="2308225"/>
          </a:xfrm>
          <a:prstGeom prst="rect">
            <a:avLst/>
          </a:prstGeom>
          <a:noFill/>
          <a:ln w="9525">
            <a:noFill/>
            <a:miter lim="800000"/>
            <a:headEnd/>
            <a:tailEnd/>
          </a:ln>
        </p:spPr>
        <p:txBody>
          <a:bodyPr>
            <a:spAutoFit/>
          </a:bodyPr>
          <a:lstStyle/>
          <a:p>
            <a:pPr algn="ctr"/>
            <a:r>
              <a:rPr lang="en-US" sz="3600" b="1" dirty="0"/>
              <a:t>OPTIMISATION OF GEOLOGICAL INVESTIGATIONS FOR FORMULATION OF DPR FOR WATER RESOURCES PROJECTS</a:t>
            </a:r>
            <a:endParaRPr lang="en-US" sz="3600" b="1" dirty="0">
              <a:solidFill>
                <a:srgbClr val="66FF33"/>
              </a:solidFill>
            </a:endParaRPr>
          </a:p>
        </p:txBody>
      </p:sp>
      <p:sp>
        <p:nvSpPr>
          <p:cNvPr id="41988" name="Rectangle 5"/>
          <p:cNvSpPr>
            <a:spLocks noChangeArrowheads="1"/>
          </p:cNvSpPr>
          <p:nvPr/>
        </p:nvSpPr>
        <p:spPr bwMode="auto">
          <a:xfrm>
            <a:off x="990600" y="3962400"/>
            <a:ext cx="7086600" cy="1138773"/>
          </a:xfrm>
          <a:prstGeom prst="rect">
            <a:avLst/>
          </a:prstGeom>
          <a:noFill/>
          <a:ln w="9525">
            <a:noFill/>
            <a:miter lim="800000"/>
            <a:headEnd/>
            <a:tailEnd/>
          </a:ln>
        </p:spPr>
        <p:txBody>
          <a:bodyPr>
            <a:spAutoFit/>
          </a:bodyPr>
          <a:lstStyle/>
          <a:p>
            <a:pPr algn="ctr">
              <a:defRPr/>
            </a:pPr>
            <a:r>
              <a:rPr lang="en-US" b="1" dirty="0">
                <a:solidFill>
                  <a:srgbClr val="66FF33"/>
                </a:solidFill>
              </a:rPr>
              <a:t>By</a:t>
            </a:r>
          </a:p>
          <a:p>
            <a:pPr algn="ctr">
              <a:defRPr/>
            </a:pPr>
            <a:endParaRPr lang="en-US" b="1" dirty="0">
              <a:solidFill>
                <a:schemeClr val="accent1"/>
              </a:solidFill>
            </a:endParaRPr>
          </a:p>
          <a:p>
            <a:pPr algn="ctr">
              <a:defRPr/>
            </a:pPr>
            <a:r>
              <a:rPr lang="en-US" sz="3200" b="1" dirty="0">
                <a:solidFill>
                  <a:srgbClr val="FFC000"/>
                </a:solidFill>
              </a:rPr>
              <a:t>Dr. Y. P. Sharda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52400" y="1671986"/>
            <a:ext cx="8839200" cy="3539430"/>
          </a:xfrm>
          <a:prstGeom prst="rect">
            <a:avLst/>
          </a:prstGeom>
          <a:solidFill>
            <a:srgbClr val="7030A0"/>
          </a:solidFill>
          <a:ln w="9525">
            <a:noFill/>
            <a:miter lim="800000"/>
            <a:headEnd/>
            <a:tailEnd/>
          </a:ln>
        </p:spPr>
        <p:txBody>
          <a:bodyPr wrap="square" anchor="ctr">
            <a:spAutoFit/>
          </a:bodyPr>
          <a:lstStyle/>
          <a:p>
            <a:r>
              <a:rPr lang="en-US" sz="3200" b="1" dirty="0">
                <a:solidFill>
                  <a:srgbClr val="66FF33"/>
                </a:solidFill>
              </a:rPr>
              <a:t>The constraints and uncertainties, though kept low, are well </a:t>
            </a:r>
            <a:r>
              <a:rPr lang="en-US" sz="3200" b="1" dirty="0">
                <a:solidFill>
                  <a:srgbClr val="66FF33"/>
                </a:solidFill>
                <a:latin typeface="Arial" pitchFamily="34" charset="0"/>
                <a:cs typeface="Arial" pitchFamily="34" charset="0"/>
              </a:rPr>
              <a:t>understood</a:t>
            </a:r>
            <a:r>
              <a:rPr lang="en-US" sz="3200" b="1" dirty="0">
                <a:solidFill>
                  <a:srgbClr val="66FF33"/>
                </a:solidFill>
              </a:rPr>
              <a:t> and suitable provisions made in design so that these are not met as surprises. </a:t>
            </a:r>
            <a:endParaRPr lang="en-US" sz="3200" b="1" dirty="0" smtClean="0">
              <a:solidFill>
                <a:srgbClr val="66FF33"/>
              </a:solidFill>
            </a:endParaRPr>
          </a:p>
          <a:p>
            <a:r>
              <a:rPr lang="en-US" sz="3200" b="1" dirty="0" smtClean="0">
                <a:solidFill>
                  <a:srgbClr val="66FF33"/>
                </a:solidFill>
              </a:rPr>
              <a:t>The </a:t>
            </a:r>
            <a:r>
              <a:rPr lang="en-US" sz="3200" b="1" dirty="0">
                <a:solidFill>
                  <a:srgbClr val="66FF33"/>
                </a:solidFill>
              </a:rPr>
              <a:t>main requirement of a DPR being bankable is the assurance of the project being constructed within the estimated cost and </a:t>
            </a:r>
            <a:r>
              <a:rPr lang="en-US" sz="3200" b="1" dirty="0" smtClean="0">
                <a:solidFill>
                  <a:srgbClr val="66FF33"/>
                </a:solidFill>
              </a:rPr>
              <a:t>the time schedule.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05800" cy="4031873"/>
          </a:xfrm>
          <a:prstGeom prst="rect">
            <a:avLst/>
          </a:prstGeom>
          <a:blipFill>
            <a:blip r:embed="rId2" cstate="print"/>
            <a:tile tx="0" ty="0" sx="100000" sy="100000" flip="none" algn="tl"/>
          </a:blipFill>
          <a:ln>
            <a:solidFill>
              <a:srgbClr val="FFFF00"/>
            </a:solidFill>
          </a:ln>
        </p:spPr>
        <p:txBody>
          <a:bodyPr wrap="square">
            <a:spAutoFit/>
          </a:bodyPr>
          <a:lstStyle/>
          <a:p>
            <a:r>
              <a:rPr lang="en-US" sz="3200" b="1" dirty="0" smtClean="0">
                <a:solidFill>
                  <a:srgbClr val="FFC000"/>
                </a:solidFill>
                <a:latin typeface="Arial" pitchFamily="34" charset="0"/>
                <a:cs typeface="Arial" pitchFamily="34" charset="0"/>
              </a:rPr>
              <a:t>This can be achieved by optimizing geological investigations in order to obtain maximum information required keeping in view the costs and time.</a:t>
            </a:r>
          </a:p>
          <a:p>
            <a:endParaRPr lang="en-US" sz="3200" b="1" dirty="0" smtClean="0">
              <a:solidFill>
                <a:srgbClr val="FFC000"/>
              </a:solidFill>
              <a:latin typeface="Arial" pitchFamily="34" charset="0"/>
              <a:cs typeface="Arial" pitchFamily="34" charset="0"/>
            </a:endParaRPr>
          </a:p>
          <a:p>
            <a:r>
              <a:rPr lang="en-US" sz="3200" b="1" dirty="0" smtClean="0">
                <a:solidFill>
                  <a:srgbClr val="002060"/>
                </a:solidFill>
                <a:latin typeface="Arial" pitchFamily="34" charset="0"/>
                <a:cs typeface="Arial" pitchFamily="34" charset="0"/>
              </a:rPr>
              <a:t>Efforts should be made to maintain the quality of investigations to facilitate the  realistic interpretations. </a:t>
            </a:r>
            <a:endParaRPr lang="en-US" sz="32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1676400"/>
          </a:xfrm>
          <a:blipFill>
            <a:blip r:embed="rId2" cstate="print"/>
            <a:tile tx="0" ty="0" sx="100000" sy="100000" flip="none" algn="tl"/>
          </a:blipFill>
        </p:spPr>
        <p:txBody>
          <a:bodyPr>
            <a:normAutofit/>
          </a:bodyPr>
          <a:lstStyle/>
          <a:p>
            <a:pPr algn="l" eaLnBrk="1" hangingPunct="1">
              <a:defRPr/>
            </a:pPr>
            <a:r>
              <a:rPr lang="en-US" sz="2000" b="1" dirty="0" smtClean="0">
                <a:solidFill>
                  <a:schemeClr val="accent2">
                    <a:lumMod val="75000"/>
                  </a:schemeClr>
                </a:solidFill>
              </a:rPr>
              <a:t>Stage-II</a:t>
            </a:r>
            <a:endParaRPr lang="en-US" sz="2000" dirty="0" smtClean="0">
              <a:solidFill>
                <a:schemeClr val="accent2">
                  <a:lumMod val="75000"/>
                </a:schemeClr>
              </a:solidFill>
            </a:endParaRPr>
          </a:p>
        </p:txBody>
      </p:sp>
      <p:sp>
        <p:nvSpPr>
          <p:cNvPr id="49155" name="Rectangle 3"/>
          <p:cNvSpPr>
            <a:spLocks noGrp="1" noChangeArrowheads="1"/>
          </p:cNvSpPr>
          <p:nvPr>
            <p:ph idx="1"/>
          </p:nvPr>
        </p:nvSpPr>
        <p:spPr>
          <a:xfrm>
            <a:off x="0" y="1600200"/>
            <a:ext cx="9144000" cy="4525963"/>
          </a:xfrm>
          <a:blipFill>
            <a:blip r:embed="rId2" cstate="print"/>
            <a:tile tx="0" ty="0" sx="100000" sy="100000" flip="none" algn="tl"/>
          </a:blipFill>
        </p:spPr>
        <p:txBody>
          <a:bodyPr/>
          <a:lstStyle/>
          <a:p>
            <a:pPr eaLnBrk="1" hangingPunct="1">
              <a:defRPr/>
            </a:pPr>
            <a:r>
              <a:rPr lang="en-US" b="1" dirty="0" smtClean="0">
                <a:solidFill>
                  <a:srgbClr val="006699"/>
                </a:solidFill>
                <a:latin typeface="Arial" pitchFamily="34" charset="0"/>
                <a:cs typeface="Arial" pitchFamily="34" charset="0"/>
              </a:rPr>
              <a:t>Usually by the time this stage is reached, rough designs of project components have been prepared</a:t>
            </a:r>
            <a:r>
              <a:rPr lang="en-US" b="1" dirty="0" smtClean="0"/>
              <a:t>. </a:t>
            </a:r>
          </a:p>
          <a:p>
            <a:pPr eaLnBrk="1" hangingPunct="1">
              <a:buFontTx/>
              <a:buNone/>
              <a:defRPr/>
            </a:pPr>
            <a:endParaRPr lang="en-US" b="1" dirty="0" smtClean="0"/>
          </a:p>
          <a:p>
            <a:pPr eaLnBrk="1" hangingPunct="1">
              <a:defRPr/>
            </a:pPr>
            <a:r>
              <a:rPr lang="en-US" b="1" dirty="0" smtClean="0">
                <a:latin typeface="Arial" pitchFamily="34" charset="0"/>
                <a:cs typeface="Arial" pitchFamily="34" charset="0"/>
              </a:rPr>
              <a:t>The detailed exploratory </a:t>
            </a:r>
            <a:r>
              <a:rPr lang="en-US" b="1" dirty="0" smtClean="0">
                <a:latin typeface="Arial" pitchFamily="34" charset="0"/>
                <a:cs typeface="Arial" pitchFamily="34" charset="0"/>
              </a:rPr>
              <a:t>program </a:t>
            </a:r>
            <a:r>
              <a:rPr lang="en-US" b="1" dirty="0" smtClean="0">
                <a:latin typeface="Arial" pitchFamily="34" charset="0"/>
                <a:cs typeface="Arial" pitchFamily="34" charset="0"/>
              </a:rPr>
              <a:t>is formulated and executed at this stage.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3124200" cy="334963"/>
          </a:xfrm>
        </p:spPr>
        <p:txBody>
          <a:bodyPr>
            <a:normAutofit fontScale="90000"/>
          </a:bodyPr>
          <a:lstStyle/>
          <a:p>
            <a:pPr eaLnBrk="1" hangingPunct="1">
              <a:defRPr/>
            </a:pPr>
            <a:r>
              <a:rPr lang="en-US" sz="2000" b="1" dirty="0" smtClean="0">
                <a:solidFill>
                  <a:srgbClr val="92D050"/>
                </a:solidFill>
              </a:rPr>
              <a:t>Hydroelectric Projects</a:t>
            </a:r>
          </a:p>
        </p:txBody>
      </p:sp>
      <p:sp>
        <p:nvSpPr>
          <p:cNvPr id="50179" name="Rectangle 3"/>
          <p:cNvSpPr>
            <a:spLocks noGrp="1" noChangeArrowheads="1"/>
          </p:cNvSpPr>
          <p:nvPr>
            <p:ph idx="1"/>
          </p:nvPr>
        </p:nvSpPr>
        <p:spPr>
          <a:xfrm>
            <a:off x="0" y="0"/>
            <a:ext cx="9144000" cy="6858000"/>
          </a:xfrm>
          <a:solidFill>
            <a:srgbClr val="66FF33"/>
          </a:solidFill>
        </p:spPr>
        <p:txBody>
          <a:bodyPr/>
          <a:lstStyle/>
          <a:p>
            <a:pPr lvl="1" eaLnBrk="1" hangingPunct="1">
              <a:spcBef>
                <a:spcPct val="0"/>
              </a:spcBef>
              <a:defRPr/>
            </a:pPr>
            <a:r>
              <a:rPr lang="en-US" b="1" dirty="0" smtClean="0">
                <a:solidFill>
                  <a:srgbClr val="C00000"/>
                </a:solidFill>
              </a:rPr>
              <a:t>Power House (Surface / Underground).</a:t>
            </a:r>
          </a:p>
          <a:p>
            <a:pPr lvl="2" eaLnBrk="1" hangingPunct="1">
              <a:spcBef>
                <a:spcPct val="0"/>
              </a:spcBef>
              <a:defRPr/>
            </a:pPr>
            <a:r>
              <a:rPr lang="en-US" sz="2800" b="1" dirty="0" smtClean="0">
                <a:solidFill>
                  <a:srgbClr val="C00000"/>
                </a:solidFill>
              </a:rPr>
              <a:t> Switch Yard</a:t>
            </a:r>
          </a:p>
          <a:p>
            <a:pPr lvl="1" eaLnBrk="1" hangingPunct="1">
              <a:spcBef>
                <a:spcPct val="0"/>
              </a:spcBef>
              <a:defRPr/>
            </a:pPr>
            <a:endParaRPr lang="en-US" b="1" dirty="0" smtClean="0"/>
          </a:p>
          <a:p>
            <a:pPr eaLnBrk="1" hangingPunct="1">
              <a:defRPr/>
            </a:pPr>
            <a:endParaRPr lang="en-US" dirty="0" smtClean="0"/>
          </a:p>
        </p:txBody>
      </p:sp>
      <p:sp>
        <p:nvSpPr>
          <p:cNvPr id="45060" name="Rectangle 4"/>
          <p:cNvSpPr>
            <a:spLocks noChangeArrowheads="1"/>
          </p:cNvSpPr>
          <p:nvPr/>
        </p:nvSpPr>
        <p:spPr bwMode="auto">
          <a:xfrm flipV="1">
            <a:off x="0" y="1812925"/>
            <a:ext cx="9144000" cy="74613"/>
          </a:xfrm>
          <a:prstGeom prst="rect">
            <a:avLst/>
          </a:prstGeom>
          <a:noFill/>
          <a:ln w="9525">
            <a:noFill/>
            <a:miter lim="800000"/>
            <a:headEnd/>
            <a:tailEnd/>
          </a:ln>
        </p:spPr>
        <p:txBody>
          <a:bodyPr anchor="ctr">
            <a:spAutoFit/>
          </a:bodyPr>
          <a:lstStyle/>
          <a:p>
            <a:endParaRPr lang="en-US"/>
          </a:p>
        </p:txBody>
      </p:sp>
      <p:sp>
        <p:nvSpPr>
          <p:cNvPr id="45061" name="Rectangle 61"/>
          <p:cNvSpPr>
            <a:spLocks noChangeArrowheads="1"/>
          </p:cNvSpPr>
          <p:nvPr/>
        </p:nvSpPr>
        <p:spPr bwMode="auto">
          <a:xfrm>
            <a:off x="0" y="1887538"/>
            <a:ext cx="9144000" cy="0"/>
          </a:xfrm>
          <a:prstGeom prst="rect">
            <a:avLst/>
          </a:prstGeom>
          <a:noFill/>
          <a:ln w="9525">
            <a:noFill/>
            <a:miter lim="800000"/>
            <a:headEnd/>
            <a:tailEnd/>
          </a:ln>
        </p:spPr>
        <p:txBody>
          <a:bodyPr wrap="none" anchor="ctr">
            <a:spAutoFit/>
          </a:bodyPr>
          <a:lstStyle/>
          <a:p>
            <a:endParaRPr lang="en-US"/>
          </a:p>
        </p:txBody>
      </p:sp>
      <p:sp>
        <p:nvSpPr>
          <p:cNvPr id="45062" name="Rectangle 67"/>
          <p:cNvSpPr>
            <a:spLocks noChangeArrowheads="1"/>
          </p:cNvSpPr>
          <p:nvPr/>
        </p:nvSpPr>
        <p:spPr bwMode="auto">
          <a:xfrm>
            <a:off x="0" y="1887538"/>
            <a:ext cx="398463" cy="992187"/>
          </a:xfrm>
          <a:prstGeom prst="rect">
            <a:avLst/>
          </a:prstGeom>
          <a:noFill/>
          <a:ln w="9525">
            <a:noFill/>
            <a:miter lim="800000"/>
            <a:headEnd/>
            <a:tailEnd/>
          </a:ln>
        </p:spPr>
        <p:txBody>
          <a:bodyPr wrap="none" anchor="ctr">
            <a:spAutoFit/>
          </a:bodyPr>
          <a:lstStyle/>
          <a:p>
            <a:r>
              <a:rPr lang="en-US" sz="1100"/>
              <a:t/>
            </a:r>
            <a:br>
              <a:rPr lang="en-US" sz="1100"/>
            </a:br>
            <a:endParaRPr lang="en-US" sz="1800"/>
          </a:p>
          <a:p>
            <a:pPr eaLnBrk="0" hangingPunct="0"/>
            <a:r>
              <a:rPr lang="en-US" sz="1200">
                <a:cs typeface="Times New Roman" pitchFamily="18" charset="0"/>
              </a:rPr>
              <a:t>     </a:t>
            </a:r>
            <a:endParaRPr lang="en-US" sz="1100"/>
          </a:p>
          <a:p>
            <a:pPr eaLnBrk="0" hangingPunct="0"/>
            <a:endParaRPr lang="en-US" sz="1800"/>
          </a:p>
        </p:txBody>
      </p:sp>
      <p:sp>
        <p:nvSpPr>
          <p:cNvPr id="45063" name="Text Box 131"/>
          <p:cNvSpPr txBox="1">
            <a:spLocks noChangeArrowheads="1"/>
          </p:cNvSpPr>
          <p:nvPr/>
        </p:nvSpPr>
        <p:spPr bwMode="auto">
          <a:xfrm>
            <a:off x="3295650" y="4538663"/>
            <a:ext cx="557213" cy="252412"/>
          </a:xfrm>
          <a:prstGeom prst="rect">
            <a:avLst/>
          </a:prstGeom>
          <a:solidFill>
            <a:srgbClr val="FFFFFF"/>
          </a:solidFill>
          <a:ln w="12700" algn="ctr">
            <a:solidFill>
              <a:srgbClr val="000000"/>
            </a:solidFill>
            <a:miter lim="800000"/>
            <a:headEnd/>
            <a:tailEnd/>
          </a:ln>
        </p:spPr>
        <p:txBody>
          <a:bodyPr/>
          <a:lstStyle/>
          <a:p>
            <a:pPr algn="ctr"/>
            <a:r>
              <a:rPr lang="en-GB" sz="900" b="1">
                <a:solidFill>
                  <a:srgbClr val="FF0000"/>
                </a:solidFill>
              </a:rPr>
              <a:t>Adit</a:t>
            </a:r>
            <a:endParaRPr lang="en-US" sz="900" b="1">
              <a:solidFill>
                <a:srgbClr val="FF0000"/>
              </a:solidFill>
            </a:endParaRPr>
          </a:p>
        </p:txBody>
      </p:sp>
      <p:sp>
        <p:nvSpPr>
          <p:cNvPr id="45064" name="Line 133"/>
          <p:cNvSpPr>
            <a:spLocks noChangeShapeType="1"/>
          </p:cNvSpPr>
          <p:nvPr/>
        </p:nvSpPr>
        <p:spPr bwMode="auto">
          <a:xfrm>
            <a:off x="1763713" y="4011613"/>
            <a:ext cx="3541712" cy="0"/>
          </a:xfrm>
          <a:prstGeom prst="line">
            <a:avLst/>
          </a:prstGeom>
          <a:noFill/>
          <a:ln w="12700">
            <a:solidFill>
              <a:srgbClr val="000000"/>
            </a:solidFill>
            <a:round/>
            <a:headEnd/>
            <a:tailEnd/>
          </a:ln>
        </p:spPr>
        <p:txBody>
          <a:bodyPr/>
          <a:lstStyle/>
          <a:p>
            <a:endParaRPr lang="en-US"/>
          </a:p>
        </p:txBody>
      </p:sp>
      <p:sp>
        <p:nvSpPr>
          <p:cNvPr id="45065" name="Text Box 134"/>
          <p:cNvSpPr txBox="1">
            <a:spLocks noChangeArrowheads="1"/>
          </p:cNvSpPr>
          <p:nvPr/>
        </p:nvSpPr>
        <p:spPr bwMode="auto">
          <a:xfrm>
            <a:off x="2157413" y="3976688"/>
            <a:ext cx="1143000" cy="266700"/>
          </a:xfrm>
          <a:prstGeom prst="rect">
            <a:avLst/>
          </a:prstGeom>
          <a:noFill/>
          <a:ln w="9525">
            <a:noFill/>
            <a:miter lim="800000"/>
            <a:headEnd/>
            <a:tailEnd/>
          </a:ln>
        </p:spPr>
        <p:txBody>
          <a:bodyPr/>
          <a:lstStyle/>
          <a:p>
            <a:r>
              <a:rPr lang="en-GB" sz="1000" b="1"/>
              <a:t>H R T</a:t>
            </a:r>
            <a:endParaRPr lang="en-US" sz="1800"/>
          </a:p>
        </p:txBody>
      </p:sp>
      <p:sp>
        <p:nvSpPr>
          <p:cNvPr id="45066" name="Line 135"/>
          <p:cNvSpPr>
            <a:spLocks noChangeShapeType="1"/>
          </p:cNvSpPr>
          <p:nvPr/>
        </p:nvSpPr>
        <p:spPr bwMode="auto">
          <a:xfrm flipH="1">
            <a:off x="1549400" y="3948113"/>
            <a:ext cx="0" cy="228600"/>
          </a:xfrm>
          <a:prstGeom prst="line">
            <a:avLst/>
          </a:prstGeom>
          <a:noFill/>
          <a:ln w="12700">
            <a:solidFill>
              <a:srgbClr val="000000"/>
            </a:solidFill>
            <a:round/>
            <a:headEnd/>
            <a:tailEnd/>
          </a:ln>
        </p:spPr>
        <p:txBody>
          <a:bodyPr/>
          <a:lstStyle/>
          <a:p>
            <a:endParaRPr lang="en-US"/>
          </a:p>
        </p:txBody>
      </p:sp>
      <p:sp>
        <p:nvSpPr>
          <p:cNvPr id="45067" name="Text Box 137"/>
          <p:cNvSpPr txBox="1">
            <a:spLocks noChangeArrowheads="1"/>
          </p:cNvSpPr>
          <p:nvPr/>
        </p:nvSpPr>
        <p:spPr bwMode="auto">
          <a:xfrm>
            <a:off x="1676400" y="3124200"/>
            <a:ext cx="781050" cy="255588"/>
          </a:xfrm>
          <a:prstGeom prst="rect">
            <a:avLst/>
          </a:prstGeom>
          <a:noFill/>
          <a:ln w="9525">
            <a:noFill/>
            <a:miter lim="800000"/>
            <a:headEnd/>
            <a:tailEnd/>
          </a:ln>
        </p:spPr>
        <p:txBody>
          <a:bodyPr/>
          <a:lstStyle/>
          <a:p>
            <a:pPr algn="ctr"/>
            <a:r>
              <a:rPr lang="en-GB" sz="1000" b="1"/>
              <a:t>Approach</a:t>
            </a:r>
          </a:p>
          <a:p>
            <a:pPr algn="ctr"/>
            <a:endParaRPr lang="en-US" sz="1800"/>
          </a:p>
        </p:txBody>
      </p:sp>
      <p:grpSp>
        <p:nvGrpSpPr>
          <p:cNvPr id="2" name="Group 138"/>
          <p:cNvGrpSpPr>
            <a:grpSpLocks/>
          </p:cNvGrpSpPr>
          <p:nvPr/>
        </p:nvGrpSpPr>
        <p:grpSpPr bwMode="auto">
          <a:xfrm>
            <a:off x="1143000" y="2057400"/>
            <a:ext cx="5838825" cy="3067050"/>
            <a:chOff x="1440" y="6846"/>
            <a:chExt cx="9195" cy="4830"/>
          </a:xfrm>
        </p:grpSpPr>
        <p:sp>
          <p:nvSpPr>
            <p:cNvPr id="45073" name="Line 139"/>
            <p:cNvSpPr>
              <a:spLocks noChangeShapeType="1"/>
            </p:cNvSpPr>
            <p:nvPr/>
          </p:nvSpPr>
          <p:spPr bwMode="auto">
            <a:xfrm>
              <a:off x="7387" y="10416"/>
              <a:ext cx="608" cy="0"/>
            </a:xfrm>
            <a:prstGeom prst="line">
              <a:avLst/>
            </a:prstGeom>
            <a:noFill/>
            <a:ln w="12700">
              <a:solidFill>
                <a:srgbClr val="000000"/>
              </a:solidFill>
              <a:round/>
              <a:headEnd type="none" w="sm" len="lg"/>
              <a:tailEnd type="stealth" w="sm" len="lg"/>
            </a:ln>
          </p:spPr>
          <p:txBody>
            <a:bodyPr/>
            <a:lstStyle/>
            <a:p>
              <a:endParaRPr lang="en-US"/>
            </a:p>
          </p:txBody>
        </p:sp>
        <p:sp>
          <p:nvSpPr>
            <p:cNvPr id="45074" name="Text Box 140" descr="Dashed horizontal"/>
            <p:cNvSpPr txBox="1">
              <a:spLocks noChangeArrowheads="1"/>
            </p:cNvSpPr>
            <p:nvPr/>
          </p:nvSpPr>
          <p:spPr bwMode="auto">
            <a:xfrm>
              <a:off x="1671" y="9306"/>
              <a:ext cx="1140" cy="567"/>
            </a:xfrm>
            <a:prstGeom prst="rect">
              <a:avLst/>
            </a:prstGeom>
            <a:pattFill prst="dashHorz">
              <a:fgClr>
                <a:srgbClr val="C0C0C0"/>
              </a:fgClr>
              <a:bgClr>
                <a:srgbClr val="FFFFFF"/>
              </a:bgClr>
            </a:pattFill>
            <a:ln w="9525">
              <a:solidFill>
                <a:srgbClr val="000000"/>
              </a:solidFill>
              <a:miter lim="800000"/>
              <a:headEnd/>
              <a:tailEnd/>
            </a:ln>
          </p:spPr>
          <p:txBody>
            <a:bodyPr/>
            <a:lstStyle/>
            <a:p>
              <a:pPr algn="ctr"/>
              <a:r>
                <a:rPr lang="en-US" sz="900" b="1">
                  <a:solidFill>
                    <a:srgbClr val="C00000"/>
                  </a:solidFill>
                </a:rPr>
                <a:t>Desilting</a:t>
              </a:r>
              <a:r>
                <a:rPr lang="en-US" sz="900" b="1"/>
                <a:t> </a:t>
              </a:r>
              <a:r>
                <a:rPr lang="en-US" sz="900" b="1">
                  <a:solidFill>
                    <a:srgbClr val="FF0000"/>
                  </a:solidFill>
                </a:rPr>
                <a:t>Chamber</a:t>
              </a:r>
              <a:endParaRPr lang="en-US" sz="1800">
                <a:solidFill>
                  <a:srgbClr val="FF0000"/>
                </a:solidFill>
              </a:endParaRPr>
            </a:p>
          </p:txBody>
        </p:sp>
        <p:grpSp>
          <p:nvGrpSpPr>
            <p:cNvPr id="3" name="Group 141"/>
            <p:cNvGrpSpPr>
              <a:grpSpLocks/>
            </p:cNvGrpSpPr>
            <p:nvPr/>
          </p:nvGrpSpPr>
          <p:grpSpPr bwMode="auto">
            <a:xfrm>
              <a:off x="1800" y="7111"/>
              <a:ext cx="1775" cy="1410"/>
              <a:chOff x="2235" y="5355"/>
              <a:chExt cx="1905" cy="1410"/>
            </a:xfrm>
          </p:grpSpPr>
          <p:sp>
            <p:nvSpPr>
              <p:cNvPr id="45107" name="Line 142"/>
              <p:cNvSpPr>
                <a:spLocks noChangeShapeType="1"/>
              </p:cNvSpPr>
              <p:nvPr/>
            </p:nvSpPr>
            <p:spPr bwMode="auto">
              <a:xfrm>
                <a:off x="2370" y="5625"/>
                <a:ext cx="1215" cy="0"/>
              </a:xfrm>
              <a:prstGeom prst="line">
                <a:avLst/>
              </a:prstGeom>
              <a:noFill/>
              <a:ln w="28575" cap="rnd">
                <a:pattFill prst="wave">
                  <a:fgClr>
                    <a:srgbClr val="000000"/>
                  </a:fgClr>
                  <a:bgClr>
                    <a:srgbClr val="FFFFFF"/>
                  </a:bgClr>
                </a:pattFill>
                <a:round/>
                <a:headEnd/>
                <a:tailEnd/>
              </a:ln>
            </p:spPr>
            <p:txBody>
              <a:bodyPr/>
              <a:lstStyle/>
              <a:p>
                <a:endParaRPr lang="en-US"/>
              </a:p>
            </p:txBody>
          </p:sp>
          <p:sp>
            <p:nvSpPr>
              <p:cNvPr id="45108" name="Line 143"/>
              <p:cNvSpPr>
                <a:spLocks noChangeShapeType="1"/>
              </p:cNvSpPr>
              <p:nvPr/>
            </p:nvSpPr>
            <p:spPr bwMode="auto">
              <a:xfrm>
                <a:off x="2235" y="5745"/>
                <a:ext cx="1215" cy="0"/>
              </a:xfrm>
              <a:prstGeom prst="line">
                <a:avLst/>
              </a:prstGeom>
              <a:noFill/>
              <a:ln w="28575" cap="rnd">
                <a:pattFill prst="wave">
                  <a:fgClr>
                    <a:srgbClr val="000000"/>
                  </a:fgClr>
                  <a:bgClr>
                    <a:srgbClr val="FFFFFF"/>
                  </a:bgClr>
                </a:pattFill>
                <a:round/>
                <a:headEnd/>
                <a:tailEnd/>
              </a:ln>
            </p:spPr>
            <p:txBody>
              <a:bodyPr/>
              <a:lstStyle/>
              <a:p>
                <a:endParaRPr lang="en-US"/>
              </a:p>
            </p:txBody>
          </p:sp>
          <p:sp>
            <p:nvSpPr>
              <p:cNvPr id="45109" name="Line 144"/>
              <p:cNvSpPr>
                <a:spLocks noChangeShapeType="1"/>
              </p:cNvSpPr>
              <p:nvPr/>
            </p:nvSpPr>
            <p:spPr bwMode="auto">
              <a:xfrm>
                <a:off x="2400" y="5880"/>
                <a:ext cx="1215" cy="0"/>
              </a:xfrm>
              <a:prstGeom prst="line">
                <a:avLst/>
              </a:prstGeom>
              <a:noFill/>
              <a:ln w="28575" cap="rnd">
                <a:pattFill prst="wave">
                  <a:fgClr>
                    <a:srgbClr val="000000"/>
                  </a:fgClr>
                  <a:bgClr>
                    <a:srgbClr val="FFFFFF"/>
                  </a:bgClr>
                </a:pattFill>
                <a:round/>
                <a:headEnd/>
                <a:tailEnd/>
              </a:ln>
            </p:spPr>
            <p:txBody>
              <a:bodyPr/>
              <a:lstStyle/>
              <a:p>
                <a:endParaRPr lang="en-US"/>
              </a:p>
            </p:txBody>
          </p:sp>
          <p:sp>
            <p:nvSpPr>
              <p:cNvPr id="45110" name="Line 145"/>
              <p:cNvSpPr>
                <a:spLocks noChangeShapeType="1"/>
              </p:cNvSpPr>
              <p:nvPr/>
            </p:nvSpPr>
            <p:spPr bwMode="auto">
              <a:xfrm>
                <a:off x="2250" y="6000"/>
                <a:ext cx="1215" cy="0"/>
              </a:xfrm>
              <a:prstGeom prst="line">
                <a:avLst/>
              </a:prstGeom>
              <a:noFill/>
              <a:ln w="28575" cap="rnd">
                <a:pattFill prst="wave">
                  <a:fgClr>
                    <a:srgbClr val="000000"/>
                  </a:fgClr>
                  <a:bgClr>
                    <a:srgbClr val="FFFFFF"/>
                  </a:bgClr>
                </a:pattFill>
                <a:round/>
                <a:headEnd/>
                <a:tailEnd/>
              </a:ln>
            </p:spPr>
            <p:txBody>
              <a:bodyPr/>
              <a:lstStyle/>
              <a:p>
                <a:endParaRPr lang="en-US"/>
              </a:p>
            </p:txBody>
          </p:sp>
          <p:sp>
            <p:nvSpPr>
              <p:cNvPr id="45111" name="Line 146"/>
              <p:cNvSpPr>
                <a:spLocks noChangeShapeType="1"/>
              </p:cNvSpPr>
              <p:nvPr/>
            </p:nvSpPr>
            <p:spPr bwMode="auto">
              <a:xfrm>
                <a:off x="2535" y="6120"/>
                <a:ext cx="1215" cy="0"/>
              </a:xfrm>
              <a:prstGeom prst="line">
                <a:avLst/>
              </a:prstGeom>
              <a:noFill/>
              <a:ln w="28575" cap="rnd">
                <a:pattFill prst="wave">
                  <a:fgClr>
                    <a:srgbClr val="000000"/>
                  </a:fgClr>
                  <a:bgClr>
                    <a:srgbClr val="FFFFFF"/>
                  </a:bgClr>
                </a:pattFill>
                <a:round/>
                <a:headEnd/>
                <a:tailEnd/>
              </a:ln>
            </p:spPr>
            <p:txBody>
              <a:bodyPr/>
              <a:lstStyle/>
              <a:p>
                <a:endParaRPr lang="en-US"/>
              </a:p>
            </p:txBody>
          </p:sp>
          <p:sp>
            <p:nvSpPr>
              <p:cNvPr id="45112" name="Line 147"/>
              <p:cNvSpPr>
                <a:spLocks noChangeShapeType="1"/>
              </p:cNvSpPr>
              <p:nvPr/>
            </p:nvSpPr>
            <p:spPr bwMode="auto">
              <a:xfrm>
                <a:off x="2280" y="6270"/>
                <a:ext cx="1215" cy="0"/>
              </a:xfrm>
              <a:prstGeom prst="line">
                <a:avLst/>
              </a:prstGeom>
              <a:noFill/>
              <a:ln w="28575" cap="rnd">
                <a:pattFill prst="wave">
                  <a:fgClr>
                    <a:srgbClr val="000000"/>
                  </a:fgClr>
                  <a:bgClr>
                    <a:srgbClr val="FFFFFF"/>
                  </a:bgClr>
                </a:pattFill>
                <a:round/>
                <a:headEnd/>
                <a:tailEnd/>
              </a:ln>
            </p:spPr>
            <p:txBody>
              <a:bodyPr/>
              <a:lstStyle/>
              <a:p>
                <a:endParaRPr lang="en-US"/>
              </a:p>
            </p:txBody>
          </p:sp>
          <p:sp>
            <p:nvSpPr>
              <p:cNvPr id="45113" name="Line 148"/>
              <p:cNvSpPr>
                <a:spLocks noChangeShapeType="1"/>
              </p:cNvSpPr>
              <p:nvPr/>
            </p:nvSpPr>
            <p:spPr bwMode="auto">
              <a:xfrm>
                <a:off x="2595" y="6420"/>
                <a:ext cx="1215" cy="0"/>
              </a:xfrm>
              <a:prstGeom prst="line">
                <a:avLst/>
              </a:prstGeom>
              <a:noFill/>
              <a:ln w="28575" cap="rnd">
                <a:pattFill prst="wave">
                  <a:fgClr>
                    <a:srgbClr val="000000"/>
                  </a:fgClr>
                  <a:bgClr>
                    <a:srgbClr val="FFFFFF"/>
                  </a:bgClr>
                </a:pattFill>
                <a:round/>
                <a:headEnd/>
                <a:tailEnd/>
              </a:ln>
            </p:spPr>
            <p:txBody>
              <a:bodyPr/>
              <a:lstStyle/>
              <a:p>
                <a:endParaRPr lang="en-US"/>
              </a:p>
            </p:txBody>
          </p:sp>
          <p:sp>
            <p:nvSpPr>
              <p:cNvPr id="45114" name="Line 149"/>
              <p:cNvSpPr>
                <a:spLocks noChangeShapeType="1"/>
              </p:cNvSpPr>
              <p:nvPr/>
            </p:nvSpPr>
            <p:spPr bwMode="auto">
              <a:xfrm>
                <a:off x="2265" y="6525"/>
                <a:ext cx="1215" cy="0"/>
              </a:xfrm>
              <a:prstGeom prst="line">
                <a:avLst/>
              </a:prstGeom>
              <a:noFill/>
              <a:ln w="28575" cap="rnd">
                <a:pattFill prst="wave">
                  <a:fgClr>
                    <a:srgbClr val="000000"/>
                  </a:fgClr>
                  <a:bgClr>
                    <a:srgbClr val="FFFFFF"/>
                  </a:bgClr>
                </a:pattFill>
                <a:round/>
                <a:headEnd/>
                <a:tailEnd/>
              </a:ln>
            </p:spPr>
            <p:txBody>
              <a:bodyPr/>
              <a:lstStyle/>
              <a:p>
                <a:endParaRPr lang="en-US"/>
              </a:p>
            </p:txBody>
          </p:sp>
          <p:sp>
            <p:nvSpPr>
              <p:cNvPr id="45115" name="AutoShape 150" descr="Horizontal brick"/>
              <p:cNvSpPr>
                <a:spLocks noChangeArrowheads="1"/>
              </p:cNvSpPr>
              <p:nvPr/>
            </p:nvSpPr>
            <p:spPr bwMode="auto">
              <a:xfrm>
                <a:off x="3450" y="5355"/>
                <a:ext cx="690" cy="1410"/>
              </a:xfrm>
              <a:prstGeom prst="flowChartOnlineStorage">
                <a:avLst/>
              </a:prstGeom>
              <a:pattFill prst="horzBrick">
                <a:fgClr>
                  <a:srgbClr val="000000"/>
                </a:fgClr>
                <a:bgClr>
                  <a:srgbClr val="FFFFFF"/>
                </a:bgClr>
              </a:pattFill>
              <a:ln w="28575">
                <a:noFill/>
                <a:miter lim="800000"/>
                <a:headEnd/>
                <a:tailEnd/>
              </a:ln>
            </p:spPr>
            <p:txBody>
              <a:bodyPr/>
              <a:lstStyle/>
              <a:p>
                <a:endParaRPr lang="en-US"/>
              </a:p>
            </p:txBody>
          </p:sp>
        </p:grpSp>
        <p:sp>
          <p:nvSpPr>
            <p:cNvPr id="45076" name="Line 151"/>
            <p:cNvSpPr>
              <a:spLocks noChangeShapeType="1"/>
            </p:cNvSpPr>
            <p:nvPr/>
          </p:nvSpPr>
          <p:spPr bwMode="auto">
            <a:xfrm>
              <a:off x="2080" y="10172"/>
              <a:ext cx="5796" cy="0"/>
            </a:xfrm>
            <a:prstGeom prst="line">
              <a:avLst/>
            </a:prstGeom>
            <a:noFill/>
            <a:ln w="12700">
              <a:solidFill>
                <a:srgbClr val="000000"/>
              </a:solidFill>
              <a:round/>
              <a:headEnd/>
              <a:tailEnd/>
            </a:ln>
          </p:spPr>
          <p:txBody>
            <a:bodyPr/>
            <a:lstStyle/>
            <a:p>
              <a:endParaRPr lang="en-US"/>
            </a:p>
          </p:txBody>
        </p:sp>
        <p:sp>
          <p:nvSpPr>
            <p:cNvPr id="45077" name="Line 152"/>
            <p:cNvSpPr>
              <a:spLocks noChangeShapeType="1"/>
            </p:cNvSpPr>
            <p:nvPr/>
          </p:nvSpPr>
          <p:spPr bwMode="auto">
            <a:xfrm>
              <a:off x="7853" y="10154"/>
              <a:ext cx="1598" cy="1223"/>
            </a:xfrm>
            <a:prstGeom prst="line">
              <a:avLst/>
            </a:prstGeom>
            <a:noFill/>
            <a:ln w="12700">
              <a:solidFill>
                <a:srgbClr val="000000"/>
              </a:solidFill>
              <a:round/>
              <a:headEnd/>
              <a:tailEnd/>
            </a:ln>
          </p:spPr>
          <p:txBody>
            <a:bodyPr/>
            <a:lstStyle/>
            <a:p>
              <a:endParaRPr lang="en-US"/>
            </a:p>
          </p:txBody>
        </p:sp>
        <p:sp>
          <p:nvSpPr>
            <p:cNvPr id="45078" name="Line 153"/>
            <p:cNvSpPr>
              <a:spLocks noChangeShapeType="1"/>
            </p:cNvSpPr>
            <p:nvPr/>
          </p:nvSpPr>
          <p:spPr bwMode="auto">
            <a:xfrm>
              <a:off x="7981" y="9914"/>
              <a:ext cx="1425" cy="1163"/>
            </a:xfrm>
            <a:prstGeom prst="line">
              <a:avLst/>
            </a:prstGeom>
            <a:noFill/>
            <a:ln w="12700">
              <a:solidFill>
                <a:srgbClr val="000000"/>
              </a:solidFill>
              <a:round/>
              <a:headEnd/>
              <a:tailEnd/>
            </a:ln>
          </p:spPr>
          <p:txBody>
            <a:bodyPr/>
            <a:lstStyle/>
            <a:p>
              <a:endParaRPr lang="en-US"/>
            </a:p>
          </p:txBody>
        </p:sp>
        <p:grpSp>
          <p:nvGrpSpPr>
            <p:cNvPr id="4" name="Group 154"/>
            <p:cNvGrpSpPr>
              <a:grpSpLocks/>
            </p:cNvGrpSpPr>
            <p:nvPr/>
          </p:nvGrpSpPr>
          <p:grpSpPr bwMode="auto">
            <a:xfrm>
              <a:off x="4162" y="8196"/>
              <a:ext cx="878" cy="1722"/>
              <a:chOff x="4597" y="6886"/>
              <a:chExt cx="878" cy="1722"/>
            </a:xfrm>
          </p:grpSpPr>
          <p:sp>
            <p:nvSpPr>
              <p:cNvPr id="45104" name="Line 155"/>
              <p:cNvSpPr>
                <a:spLocks noChangeShapeType="1"/>
              </p:cNvSpPr>
              <p:nvPr/>
            </p:nvSpPr>
            <p:spPr bwMode="auto">
              <a:xfrm>
                <a:off x="4957" y="7209"/>
                <a:ext cx="0" cy="1395"/>
              </a:xfrm>
              <a:prstGeom prst="line">
                <a:avLst/>
              </a:prstGeom>
              <a:noFill/>
              <a:ln w="12700">
                <a:solidFill>
                  <a:srgbClr val="000000"/>
                </a:solidFill>
                <a:round/>
                <a:headEnd/>
                <a:tailEnd/>
              </a:ln>
            </p:spPr>
            <p:txBody>
              <a:bodyPr/>
              <a:lstStyle/>
              <a:p>
                <a:endParaRPr lang="en-US"/>
              </a:p>
            </p:txBody>
          </p:sp>
          <p:sp>
            <p:nvSpPr>
              <p:cNvPr id="45105" name="Line 156"/>
              <p:cNvSpPr>
                <a:spLocks noChangeShapeType="1"/>
              </p:cNvSpPr>
              <p:nvPr/>
            </p:nvSpPr>
            <p:spPr bwMode="auto">
              <a:xfrm>
                <a:off x="5174" y="7213"/>
                <a:ext cx="0" cy="1395"/>
              </a:xfrm>
              <a:prstGeom prst="line">
                <a:avLst/>
              </a:prstGeom>
              <a:noFill/>
              <a:ln w="12700">
                <a:solidFill>
                  <a:srgbClr val="000000"/>
                </a:solidFill>
                <a:round/>
                <a:headEnd/>
                <a:tailEnd/>
              </a:ln>
            </p:spPr>
            <p:txBody>
              <a:bodyPr/>
              <a:lstStyle/>
              <a:p>
                <a:endParaRPr lang="en-US"/>
              </a:p>
            </p:txBody>
          </p:sp>
          <p:sp>
            <p:nvSpPr>
              <p:cNvPr id="45106" name="Text Box 157"/>
              <p:cNvSpPr txBox="1">
                <a:spLocks noChangeArrowheads="1"/>
              </p:cNvSpPr>
              <p:nvPr/>
            </p:nvSpPr>
            <p:spPr bwMode="auto">
              <a:xfrm>
                <a:off x="4597" y="6886"/>
                <a:ext cx="878" cy="397"/>
              </a:xfrm>
              <a:prstGeom prst="rect">
                <a:avLst/>
              </a:prstGeom>
              <a:solidFill>
                <a:srgbClr val="FFFFFF"/>
              </a:solidFill>
              <a:ln w="12700">
                <a:solidFill>
                  <a:srgbClr val="000000"/>
                </a:solidFill>
                <a:miter lim="800000"/>
                <a:headEnd/>
                <a:tailEnd/>
              </a:ln>
            </p:spPr>
            <p:txBody>
              <a:bodyPr/>
              <a:lstStyle/>
              <a:p>
                <a:pPr algn="ctr"/>
                <a:r>
                  <a:rPr lang="en-GB" sz="900" b="1">
                    <a:solidFill>
                      <a:srgbClr val="C00000"/>
                    </a:solidFill>
                  </a:rPr>
                  <a:t>Shaft</a:t>
                </a:r>
                <a:endParaRPr lang="en-US" sz="1800">
                  <a:solidFill>
                    <a:srgbClr val="C00000"/>
                  </a:solidFill>
                </a:endParaRPr>
              </a:p>
            </p:txBody>
          </p:sp>
        </p:grpSp>
        <p:grpSp>
          <p:nvGrpSpPr>
            <p:cNvPr id="5" name="Group 158"/>
            <p:cNvGrpSpPr>
              <a:grpSpLocks/>
            </p:cNvGrpSpPr>
            <p:nvPr/>
          </p:nvGrpSpPr>
          <p:grpSpPr bwMode="auto">
            <a:xfrm>
              <a:off x="5340" y="8196"/>
              <a:ext cx="878" cy="1722"/>
              <a:chOff x="5775" y="6886"/>
              <a:chExt cx="878" cy="1722"/>
            </a:xfrm>
          </p:grpSpPr>
          <p:sp>
            <p:nvSpPr>
              <p:cNvPr id="45101" name="Line 159"/>
              <p:cNvSpPr>
                <a:spLocks noChangeShapeType="1"/>
              </p:cNvSpPr>
              <p:nvPr/>
            </p:nvSpPr>
            <p:spPr bwMode="auto">
              <a:xfrm>
                <a:off x="6135" y="7209"/>
                <a:ext cx="0" cy="1395"/>
              </a:xfrm>
              <a:prstGeom prst="line">
                <a:avLst/>
              </a:prstGeom>
              <a:noFill/>
              <a:ln w="12700">
                <a:solidFill>
                  <a:srgbClr val="000000"/>
                </a:solidFill>
                <a:round/>
                <a:headEnd/>
                <a:tailEnd/>
              </a:ln>
            </p:spPr>
            <p:txBody>
              <a:bodyPr/>
              <a:lstStyle/>
              <a:p>
                <a:endParaRPr lang="en-US"/>
              </a:p>
            </p:txBody>
          </p:sp>
          <p:sp>
            <p:nvSpPr>
              <p:cNvPr id="45102" name="Line 160"/>
              <p:cNvSpPr>
                <a:spLocks noChangeShapeType="1"/>
              </p:cNvSpPr>
              <p:nvPr/>
            </p:nvSpPr>
            <p:spPr bwMode="auto">
              <a:xfrm>
                <a:off x="6352" y="7213"/>
                <a:ext cx="0" cy="1395"/>
              </a:xfrm>
              <a:prstGeom prst="line">
                <a:avLst/>
              </a:prstGeom>
              <a:noFill/>
              <a:ln w="12700">
                <a:solidFill>
                  <a:srgbClr val="000000"/>
                </a:solidFill>
                <a:round/>
                <a:headEnd/>
                <a:tailEnd/>
              </a:ln>
            </p:spPr>
            <p:txBody>
              <a:bodyPr/>
              <a:lstStyle/>
              <a:p>
                <a:endParaRPr lang="en-US"/>
              </a:p>
            </p:txBody>
          </p:sp>
          <p:sp>
            <p:nvSpPr>
              <p:cNvPr id="45103" name="Text Box 161"/>
              <p:cNvSpPr txBox="1">
                <a:spLocks noChangeArrowheads="1"/>
              </p:cNvSpPr>
              <p:nvPr/>
            </p:nvSpPr>
            <p:spPr bwMode="auto">
              <a:xfrm>
                <a:off x="5775" y="6886"/>
                <a:ext cx="878" cy="397"/>
              </a:xfrm>
              <a:prstGeom prst="rect">
                <a:avLst/>
              </a:prstGeom>
              <a:solidFill>
                <a:srgbClr val="FFFFFF"/>
              </a:solidFill>
              <a:ln w="12700">
                <a:solidFill>
                  <a:srgbClr val="000000"/>
                </a:solidFill>
                <a:miter lim="800000"/>
                <a:headEnd/>
                <a:tailEnd/>
              </a:ln>
            </p:spPr>
            <p:txBody>
              <a:bodyPr/>
              <a:lstStyle/>
              <a:p>
                <a:pPr algn="ctr"/>
                <a:r>
                  <a:rPr lang="en-GB" sz="900" b="1">
                    <a:solidFill>
                      <a:srgbClr val="FF0000"/>
                    </a:solidFill>
                  </a:rPr>
                  <a:t>Adit</a:t>
                </a:r>
                <a:endParaRPr lang="en-US" sz="1800">
                  <a:solidFill>
                    <a:srgbClr val="FF0000"/>
                  </a:solidFill>
                </a:endParaRPr>
              </a:p>
            </p:txBody>
          </p:sp>
        </p:grpSp>
        <p:sp>
          <p:nvSpPr>
            <p:cNvPr id="45081" name="Rectangle 162" descr="Light upward diagonal"/>
            <p:cNvSpPr>
              <a:spLocks noChangeArrowheads="1"/>
            </p:cNvSpPr>
            <p:nvPr/>
          </p:nvSpPr>
          <p:spPr bwMode="auto">
            <a:xfrm>
              <a:off x="6720" y="9398"/>
              <a:ext cx="1155" cy="525"/>
            </a:xfrm>
            <a:prstGeom prst="rect">
              <a:avLst/>
            </a:prstGeom>
            <a:pattFill prst="ltUpDiag">
              <a:fgClr>
                <a:srgbClr val="000000"/>
              </a:fgClr>
              <a:bgClr>
                <a:srgbClr val="FFFFFF"/>
              </a:bgClr>
            </a:pattFill>
            <a:ln w="12700">
              <a:solidFill>
                <a:srgbClr val="000000"/>
              </a:solidFill>
              <a:miter lim="800000"/>
              <a:headEnd/>
              <a:tailEnd/>
            </a:ln>
          </p:spPr>
          <p:txBody>
            <a:bodyPr/>
            <a:lstStyle/>
            <a:p>
              <a:endParaRPr lang="en-US"/>
            </a:p>
          </p:txBody>
        </p:sp>
        <p:sp>
          <p:nvSpPr>
            <p:cNvPr id="45082" name="Rectangle 163"/>
            <p:cNvSpPr>
              <a:spLocks noChangeArrowheads="1"/>
            </p:cNvSpPr>
            <p:nvPr/>
          </p:nvSpPr>
          <p:spPr bwMode="auto">
            <a:xfrm>
              <a:off x="7110" y="8511"/>
              <a:ext cx="300" cy="1418"/>
            </a:xfrm>
            <a:prstGeom prst="rect">
              <a:avLst/>
            </a:prstGeom>
            <a:solidFill>
              <a:srgbClr val="969696"/>
            </a:solidFill>
            <a:ln w="9525">
              <a:solidFill>
                <a:srgbClr val="000000"/>
              </a:solidFill>
              <a:miter lim="800000"/>
              <a:headEnd/>
              <a:tailEnd/>
            </a:ln>
          </p:spPr>
          <p:txBody>
            <a:bodyPr/>
            <a:lstStyle/>
            <a:p>
              <a:endParaRPr lang="en-US"/>
            </a:p>
          </p:txBody>
        </p:sp>
        <p:sp>
          <p:nvSpPr>
            <p:cNvPr id="45083" name="Text Box 164"/>
            <p:cNvSpPr txBox="1">
              <a:spLocks noChangeArrowheads="1"/>
            </p:cNvSpPr>
            <p:nvPr/>
          </p:nvSpPr>
          <p:spPr bwMode="auto">
            <a:xfrm>
              <a:off x="7928" y="8578"/>
              <a:ext cx="1291" cy="397"/>
            </a:xfrm>
            <a:prstGeom prst="rect">
              <a:avLst/>
            </a:prstGeom>
            <a:solidFill>
              <a:srgbClr val="FFFFFF"/>
            </a:solidFill>
            <a:ln w="12700" algn="ctr">
              <a:solidFill>
                <a:srgbClr val="000000"/>
              </a:solidFill>
              <a:miter lim="800000"/>
              <a:headEnd/>
              <a:tailEnd/>
            </a:ln>
          </p:spPr>
          <p:txBody>
            <a:bodyPr/>
            <a:lstStyle/>
            <a:p>
              <a:pPr algn="ctr"/>
              <a:r>
                <a:rPr lang="en-GB" sz="900" b="1" dirty="0">
                  <a:solidFill>
                    <a:srgbClr val="FF0000"/>
                  </a:solidFill>
                </a:rPr>
                <a:t>Surge shaft</a:t>
              </a:r>
              <a:endParaRPr lang="en-US" sz="900" b="1" dirty="0">
                <a:solidFill>
                  <a:srgbClr val="FF0000"/>
                </a:solidFill>
              </a:endParaRPr>
            </a:p>
          </p:txBody>
        </p:sp>
        <p:sp>
          <p:nvSpPr>
            <p:cNvPr id="45084" name="Line 165"/>
            <p:cNvSpPr>
              <a:spLocks noChangeShapeType="1"/>
            </p:cNvSpPr>
            <p:nvPr/>
          </p:nvSpPr>
          <p:spPr bwMode="auto">
            <a:xfrm flipV="1">
              <a:off x="7435" y="8776"/>
              <a:ext cx="537" cy="13"/>
            </a:xfrm>
            <a:prstGeom prst="line">
              <a:avLst/>
            </a:prstGeom>
            <a:noFill/>
            <a:ln w="12700">
              <a:solidFill>
                <a:srgbClr val="000000"/>
              </a:solidFill>
              <a:round/>
              <a:headEnd type="stealth" w="sm" len="lg"/>
              <a:tailEnd/>
            </a:ln>
          </p:spPr>
          <p:txBody>
            <a:bodyPr/>
            <a:lstStyle/>
            <a:p>
              <a:endParaRPr lang="en-US"/>
            </a:p>
          </p:txBody>
        </p:sp>
        <p:sp>
          <p:nvSpPr>
            <p:cNvPr id="45085" name="Line 166"/>
            <p:cNvSpPr>
              <a:spLocks noChangeShapeType="1"/>
            </p:cNvSpPr>
            <p:nvPr/>
          </p:nvSpPr>
          <p:spPr bwMode="auto">
            <a:xfrm>
              <a:off x="7891" y="9591"/>
              <a:ext cx="764" cy="0"/>
            </a:xfrm>
            <a:prstGeom prst="line">
              <a:avLst/>
            </a:prstGeom>
            <a:noFill/>
            <a:ln w="12700">
              <a:solidFill>
                <a:srgbClr val="000000"/>
              </a:solidFill>
              <a:round/>
              <a:headEnd type="stealth" w="sm" len="lg"/>
              <a:tailEnd/>
            </a:ln>
          </p:spPr>
          <p:txBody>
            <a:bodyPr/>
            <a:lstStyle/>
            <a:p>
              <a:endParaRPr lang="en-US"/>
            </a:p>
          </p:txBody>
        </p:sp>
        <p:sp>
          <p:nvSpPr>
            <p:cNvPr id="45086" name="Text Box 167"/>
            <p:cNvSpPr txBox="1">
              <a:spLocks noChangeArrowheads="1"/>
            </p:cNvSpPr>
            <p:nvPr/>
          </p:nvSpPr>
          <p:spPr bwMode="auto">
            <a:xfrm>
              <a:off x="8655" y="9388"/>
              <a:ext cx="1156" cy="397"/>
            </a:xfrm>
            <a:prstGeom prst="rect">
              <a:avLst/>
            </a:prstGeom>
            <a:solidFill>
              <a:srgbClr val="FFFFFF"/>
            </a:solidFill>
            <a:ln w="12700" algn="ctr">
              <a:solidFill>
                <a:srgbClr val="000000"/>
              </a:solidFill>
              <a:miter lim="800000"/>
              <a:headEnd/>
              <a:tailEnd/>
            </a:ln>
          </p:spPr>
          <p:txBody>
            <a:bodyPr/>
            <a:lstStyle/>
            <a:p>
              <a:pPr algn="ctr"/>
              <a:r>
                <a:rPr lang="en-GB" sz="900" b="1" dirty="0">
                  <a:solidFill>
                    <a:srgbClr val="FF0000"/>
                  </a:solidFill>
                </a:rPr>
                <a:t>Fore bay</a:t>
              </a:r>
              <a:endParaRPr lang="en-US" sz="900" b="1" dirty="0">
                <a:solidFill>
                  <a:srgbClr val="FF0000"/>
                </a:solidFill>
              </a:endParaRPr>
            </a:p>
          </p:txBody>
        </p:sp>
        <p:sp>
          <p:nvSpPr>
            <p:cNvPr id="45087" name="AutoShape 168"/>
            <p:cNvSpPr>
              <a:spLocks noChangeArrowheads="1"/>
            </p:cNvSpPr>
            <p:nvPr/>
          </p:nvSpPr>
          <p:spPr bwMode="auto">
            <a:xfrm>
              <a:off x="7980" y="10258"/>
              <a:ext cx="353" cy="271"/>
            </a:xfrm>
            <a:prstGeom prst="rtTriangle">
              <a:avLst/>
            </a:prstGeom>
            <a:solidFill>
              <a:srgbClr val="000000"/>
            </a:solidFill>
            <a:ln w="12700">
              <a:solidFill>
                <a:srgbClr val="000000"/>
              </a:solidFill>
              <a:miter lim="800000"/>
              <a:headEnd/>
              <a:tailEnd/>
            </a:ln>
          </p:spPr>
          <p:txBody>
            <a:bodyPr/>
            <a:lstStyle/>
            <a:p>
              <a:endParaRPr lang="en-US"/>
            </a:p>
          </p:txBody>
        </p:sp>
        <p:sp>
          <p:nvSpPr>
            <p:cNvPr id="45088" name="AutoShape 169"/>
            <p:cNvSpPr>
              <a:spLocks noChangeArrowheads="1"/>
            </p:cNvSpPr>
            <p:nvPr/>
          </p:nvSpPr>
          <p:spPr bwMode="auto">
            <a:xfrm>
              <a:off x="8483" y="10641"/>
              <a:ext cx="345" cy="256"/>
            </a:xfrm>
            <a:prstGeom prst="rtTriangle">
              <a:avLst/>
            </a:prstGeom>
            <a:solidFill>
              <a:srgbClr val="000000"/>
            </a:solidFill>
            <a:ln w="12700">
              <a:solidFill>
                <a:srgbClr val="000000"/>
              </a:solidFill>
              <a:miter lim="800000"/>
              <a:headEnd/>
              <a:tailEnd/>
            </a:ln>
          </p:spPr>
          <p:txBody>
            <a:bodyPr/>
            <a:lstStyle/>
            <a:p>
              <a:endParaRPr lang="en-US"/>
            </a:p>
          </p:txBody>
        </p:sp>
        <p:sp>
          <p:nvSpPr>
            <p:cNvPr id="45089" name="Text Box 170"/>
            <p:cNvSpPr txBox="1">
              <a:spLocks noChangeArrowheads="1"/>
            </p:cNvSpPr>
            <p:nvPr/>
          </p:nvSpPr>
          <p:spPr bwMode="auto">
            <a:xfrm>
              <a:off x="8642" y="11053"/>
              <a:ext cx="900" cy="563"/>
            </a:xfrm>
            <a:prstGeom prst="rect">
              <a:avLst/>
            </a:prstGeom>
            <a:solidFill>
              <a:srgbClr val="FFFFFF"/>
            </a:solidFill>
            <a:ln w="9525">
              <a:solidFill>
                <a:srgbClr val="000000"/>
              </a:solidFill>
              <a:miter lim="800000"/>
              <a:headEnd/>
              <a:tailEnd/>
            </a:ln>
          </p:spPr>
          <p:txBody>
            <a:bodyPr/>
            <a:lstStyle/>
            <a:p>
              <a:pPr algn="ctr"/>
              <a:r>
                <a:rPr lang="en-GB" sz="900" b="1">
                  <a:solidFill>
                    <a:srgbClr val="FF0000"/>
                  </a:solidFill>
                </a:rPr>
                <a:t>Power</a:t>
              </a:r>
              <a:r>
                <a:rPr lang="en-GB" sz="900" b="1"/>
                <a:t> </a:t>
              </a:r>
              <a:r>
                <a:rPr lang="en-GB" sz="900" b="1">
                  <a:solidFill>
                    <a:srgbClr val="FF0000"/>
                  </a:solidFill>
                </a:rPr>
                <a:t>House</a:t>
              </a:r>
              <a:endParaRPr lang="en-US" sz="1800">
                <a:solidFill>
                  <a:srgbClr val="FF0000"/>
                </a:solidFill>
              </a:endParaRPr>
            </a:p>
          </p:txBody>
        </p:sp>
        <p:sp>
          <p:nvSpPr>
            <p:cNvPr id="45090" name="Line 171"/>
            <p:cNvSpPr>
              <a:spLocks noChangeShapeType="1"/>
            </p:cNvSpPr>
            <p:nvPr/>
          </p:nvSpPr>
          <p:spPr bwMode="auto">
            <a:xfrm>
              <a:off x="7387" y="10701"/>
              <a:ext cx="1065" cy="105"/>
            </a:xfrm>
            <a:prstGeom prst="line">
              <a:avLst/>
            </a:prstGeom>
            <a:noFill/>
            <a:ln w="12700">
              <a:solidFill>
                <a:srgbClr val="000000"/>
              </a:solidFill>
              <a:round/>
              <a:headEnd type="none" w="sm" len="lg"/>
              <a:tailEnd type="stealth" w="sm" len="lg"/>
            </a:ln>
          </p:spPr>
          <p:txBody>
            <a:bodyPr/>
            <a:lstStyle/>
            <a:p>
              <a:endParaRPr lang="en-US"/>
            </a:p>
          </p:txBody>
        </p:sp>
        <p:sp>
          <p:nvSpPr>
            <p:cNvPr id="45091" name="Line 172"/>
            <p:cNvSpPr>
              <a:spLocks noChangeShapeType="1"/>
            </p:cNvSpPr>
            <p:nvPr/>
          </p:nvSpPr>
          <p:spPr bwMode="auto">
            <a:xfrm>
              <a:off x="5145" y="10169"/>
              <a:ext cx="0" cy="592"/>
            </a:xfrm>
            <a:prstGeom prst="line">
              <a:avLst/>
            </a:prstGeom>
            <a:noFill/>
            <a:ln w="12700">
              <a:solidFill>
                <a:srgbClr val="000000"/>
              </a:solidFill>
              <a:round/>
              <a:headEnd/>
              <a:tailEnd/>
            </a:ln>
          </p:spPr>
          <p:txBody>
            <a:bodyPr/>
            <a:lstStyle/>
            <a:p>
              <a:endParaRPr lang="en-US"/>
            </a:p>
          </p:txBody>
        </p:sp>
        <p:sp>
          <p:nvSpPr>
            <p:cNvPr id="45092" name="Line 173"/>
            <p:cNvSpPr>
              <a:spLocks noChangeShapeType="1"/>
            </p:cNvSpPr>
            <p:nvPr/>
          </p:nvSpPr>
          <p:spPr bwMode="auto">
            <a:xfrm>
              <a:off x="5333" y="10176"/>
              <a:ext cx="0" cy="586"/>
            </a:xfrm>
            <a:prstGeom prst="line">
              <a:avLst/>
            </a:prstGeom>
            <a:noFill/>
            <a:ln w="12700">
              <a:solidFill>
                <a:srgbClr val="000000"/>
              </a:solidFill>
              <a:round/>
              <a:headEnd/>
              <a:tailEnd/>
            </a:ln>
          </p:spPr>
          <p:txBody>
            <a:bodyPr/>
            <a:lstStyle/>
            <a:p>
              <a:endParaRPr lang="en-US"/>
            </a:p>
          </p:txBody>
        </p:sp>
        <p:sp>
          <p:nvSpPr>
            <p:cNvPr id="45093" name="Text Box 174"/>
            <p:cNvSpPr txBox="1">
              <a:spLocks noChangeArrowheads="1"/>
            </p:cNvSpPr>
            <p:nvPr/>
          </p:nvSpPr>
          <p:spPr bwMode="auto">
            <a:xfrm>
              <a:off x="9444" y="11189"/>
              <a:ext cx="1078" cy="367"/>
            </a:xfrm>
            <a:prstGeom prst="rect">
              <a:avLst/>
            </a:prstGeom>
            <a:noFill/>
            <a:ln w="9525">
              <a:noFill/>
              <a:miter lim="800000"/>
              <a:headEnd/>
              <a:tailEnd/>
            </a:ln>
          </p:spPr>
          <p:txBody>
            <a:bodyPr/>
            <a:lstStyle/>
            <a:p>
              <a:pPr algn="ctr"/>
              <a:r>
                <a:rPr lang="en-US" sz="900" b="1"/>
                <a:t>TRT/TRC</a:t>
              </a:r>
              <a:endParaRPr lang="en-US" sz="1800"/>
            </a:p>
          </p:txBody>
        </p:sp>
        <p:sp>
          <p:nvSpPr>
            <p:cNvPr id="45094" name="Text Box 175"/>
            <p:cNvSpPr txBox="1">
              <a:spLocks noChangeArrowheads="1"/>
            </p:cNvSpPr>
            <p:nvPr/>
          </p:nvSpPr>
          <p:spPr bwMode="auto">
            <a:xfrm>
              <a:off x="3855" y="11054"/>
              <a:ext cx="2761" cy="561"/>
            </a:xfrm>
            <a:prstGeom prst="rect">
              <a:avLst/>
            </a:prstGeom>
            <a:noFill/>
            <a:ln w="9525">
              <a:noFill/>
              <a:miter lim="800000"/>
              <a:headEnd/>
              <a:tailEnd/>
            </a:ln>
          </p:spPr>
          <p:txBody>
            <a:bodyPr/>
            <a:lstStyle/>
            <a:p>
              <a:pPr algn="ctr"/>
              <a:r>
                <a:rPr lang="en-US" sz="900"/>
                <a:t>(Adit can be used as spillway in some cases)</a:t>
              </a:r>
              <a:endParaRPr lang="en-US" sz="1800"/>
            </a:p>
          </p:txBody>
        </p:sp>
        <p:grpSp>
          <p:nvGrpSpPr>
            <p:cNvPr id="6" name="Group 176"/>
            <p:cNvGrpSpPr>
              <a:grpSpLocks/>
            </p:cNvGrpSpPr>
            <p:nvPr/>
          </p:nvGrpSpPr>
          <p:grpSpPr bwMode="auto">
            <a:xfrm>
              <a:off x="3467" y="7497"/>
              <a:ext cx="1344" cy="352"/>
              <a:chOff x="3909" y="6059"/>
              <a:chExt cx="1344" cy="352"/>
            </a:xfrm>
          </p:grpSpPr>
          <p:sp>
            <p:nvSpPr>
              <p:cNvPr id="45099" name="Line 177"/>
              <p:cNvSpPr>
                <a:spLocks noChangeShapeType="1"/>
              </p:cNvSpPr>
              <p:nvPr/>
            </p:nvSpPr>
            <p:spPr bwMode="auto">
              <a:xfrm>
                <a:off x="3909" y="6210"/>
                <a:ext cx="584" cy="0"/>
              </a:xfrm>
              <a:prstGeom prst="line">
                <a:avLst/>
              </a:prstGeom>
              <a:noFill/>
              <a:ln w="12700">
                <a:solidFill>
                  <a:srgbClr val="000000"/>
                </a:solidFill>
                <a:round/>
                <a:headEnd type="stealth" w="sm" len="lg"/>
                <a:tailEnd/>
              </a:ln>
            </p:spPr>
            <p:txBody>
              <a:bodyPr/>
              <a:lstStyle/>
              <a:p>
                <a:endParaRPr lang="en-US"/>
              </a:p>
            </p:txBody>
          </p:sp>
          <p:sp>
            <p:nvSpPr>
              <p:cNvPr id="45100" name="Text Box 178"/>
              <p:cNvSpPr txBox="1">
                <a:spLocks noChangeArrowheads="1"/>
              </p:cNvSpPr>
              <p:nvPr/>
            </p:nvSpPr>
            <p:spPr bwMode="auto">
              <a:xfrm>
                <a:off x="4493" y="6059"/>
                <a:ext cx="760" cy="352"/>
              </a:xfrm>
              <a:prstGeom prst="rect">
                <a:avLst/>
              </a:prstGeom>
              <a:solidFill>
                <a:schemeClr val="bg1"/>
              </a:solidFill>
              <a:ln w="9525">
                <a:solidFill>
                  <a:srgbClr val="000000"/>
                </a:solidFill>
                <a:miter lim="800000"/>
                <a:headEnd/>
                <a:tailEnd/>
              </a:ln>
            </p:spPr>
            <p:txBody>
              <a:bodyPr/>
              <a:lstStyle/>
              <a:p>
                <a:pPr algn="ctr"/>
                <a:r>
                  <a:rPr lang="en-GB" sz="900" b="1"/>
                  <a:t>Dam</a:t>
                </a:r>
                <a:endParaRPr lang="en-US" sz="1800"/>
              </a:p>
            </p:txBody>
          </p:sp>
        </p:grpSp>
        <p:sp>
          <p:nvSpPr>
            <p:cNvPr id="45096" name="Rectangle 179"/>
            <p:cNvSpPr>
              <a:spLocks noChangeArrowheads="1"/>
            </p:cNvSpPr>
            <p:nvPr/>
          </p:nvSpPr>
          <p:spPr bwMode="auto">
            <a:xfrm>
              <a:off x="1440" y="6846"/>
              <a:ext cx="9195" cy="4830"/>
            </a:xfrm>
            <a:prstGeom prst="rect">
              <a:avLst/>
            </a:prstGeom>
            <a:noFill/>
            <a:ln w="19050">
              <a:solidFill>
                <a:srgbClr val="000000"/>
              </a:solidFill>
              <a:miter lim="800000"/>
              <a:headEnd/>
              <a:tailEnd/>
            </a:ln>
          </p:spPr>
          <p:txBody>
            <a:bodyPr/>
            <a:lstStyle/>
            <a:p>
              <a:endParaRPr lang="en-US"/>
            </a:p>
          </p:txBody>
        </p:sp>
        <p:sp>
          <p:nvSpPr>
            <p:cNvPr id="45097" name="Rectangle 180"/>
            <p:cNvSpPr>
              <a:spLocks noChangeArrowheads="1"/>
            </p:cNvSpPr>
            <p:nvPr/>
          </p:nvSpPr>
          <p:spPr bwMode="auto">
            <a:xfrm>
              <a:off x="9240" y="10142"/>
              <a:ext cx="1170" cy="424"/>
            </a:xfrm>
            <a:prstGeom prst="rect">
              <a:avLst/>
            </a:prstGeom>
            <a:solidFill>
              <a:srgbClr val="FFFFFF"/>
            </a:solidFill>
            <a:ln w="9525">
              <a:solidFill>
                <a:srgbClr val="000000"/>
              </a:solidFill>
              <a:miter lim="800000"/>
              <a:headEnd/>
              <a:tailEnd/>
            </a:ln>
          </p:spPr>
          <p:txBody>
            <a:bodyPr/>
            <a:lstStyle/>
            <a:p>
              <a:r>
                <a:rPr lang="en-US" sz="900" b="1">
                  <a:solidFill>
                    <a:srgbClr val="FF0000"/>
                  </a:solidFill>
                </a:rPr>
                <a:t>Penstock</a:t>
              </a:r>
              <a:endParaRPr lang="en-US" sz="1800">
                <a:solidFill>
                  <a:srgbClr val="FF0000"/>
                </a:solidFill>
              </a:endParaRPr>
            </a:p>
          </p:txBody>
        </p:sp>
        <p:sp>
          <p:nvSpPr>
            <p:cNvPr id="45098" name="Line 181"/>
            <p:cNvSpPr>
              <a:spLocks noChangeShapeType="1"/>
            </p:cNvSpPr>
            <p:nvPr/>
          </p:nvSpPr>
          <p:spPr bwMode="auto">
            <a:xfrm flipH="1">
              <a:off x="8616" y="10354"/>
              <a:ext cx="546" cy="0"/>
            </a:xfrm>
            <a:prstGeom prst="line">
              <a:avLst/>
            </a:prstGeom>
            <a:noFill/>
            <a:ln w="9525">
              <a:solidFill>
                <a:srgbClr val="000000"/>
              </a:solidFill>
              <a:round/>
              <a:headEnd/>
              <a:tailEnd type="triangle" w="med" len="med"/>
            </a:ln>
          </p:spPr>
          <p:txBody>
            <a:bodyPr/>
            <a:lstStyle/>
            <a:p>
              <a:endParaRPr lang="en-US"/>
            </a:p>
          </p:txBody>
        </p:sp>
      </p:grpSp>
      <p:sp>
        <p:nvSpPr>
          <p:cNvPr id="45069" name="Rectangle 182"/>
          <p:cNvSpPr>
            <a:spLocks noChangeArrowheads="1"/>
          </p:cNvSpPr>
          <p:nvPr/>
        </p:nvSpPr>
        <p:spPr bwMode="auto">
          <a:xfrm>
            <a:off x="1600200" y="2984500"/>
            <a:ext cx="152400" cy="635000"/>
          </a:xfrm>
          <a:prstGeom prst="rect">
            <a:avLst/>
          </a:prstGeom>
          <a:solidFill>
            <a:srgbClr val="C0C0C0"/>
          </a:solidFill>
          <a:ln w="12700">
            <a:solidFill>
              <a:srgbClr val="000000"/>
            </a:solidFill>
            <a:miter lim="800000"/>
            <a:headEnd/>
            <a:tailEnd/>
          </a:ln>
        </p:spPr>
        <p:txBody>
          <a:bodyPr/>
          <a:lstStyle/>
          <a:p>
            <a:endParaRPr lang="en-US"/>
          </a:p>
        </p:txBody>
      </p:sp>
      <p:sp>
        <p:nvSpPr>
          <p:cNvPr id="45070" name="Line 184"/>
          <p:cNvSpPr>
            <a:spLocks noChangeShapeType="1"/>
          </p:cNvSpPr>
          <p:nvPr/>
        </p:nvSpPr>
        <p:spPr bwMode="auto">
          <a:xfrm>
            <a:off x="6296025" y="4829175"/>
            <a:ext cx="457200" cy="0"/>
          </a:xfrm>
          <a:prstGeom prst="line">
            <a:avLst/>
          </a:prstGeom>
          <a:noFill/>
          <a:ln w="9525">
            <a:solidFill>
              <a:schemeClr val="tx1"/>
            </a:solidFill>
            <a:round/>
            <a:headEnd/>
            <a:tailEnd/>
          </a:ln>
        </p:spPr>
        <p:txBody>
          <a:bodyPr/>
          <a:lstStyle/>
          <a:p>
            <a:endParaRPr lang="en-US"/>
          </a:p>
        </p:txBody>
      </p:sp>
      <p:sp>
        <p:nvSpPr>
          <p:cNvPr id="45071" name="Line 185"/>
          <p:cNvSpPr>
            <a:spLocks noChangeShapeType="1"/>
          </p:cNvSpPr>
          <p:nvPr/>
        </p:nvSpPr>
        <p:spPr bwMode="auto">
          <a:xfrm>
            <a:off x="6296025" y="5010150"/>
            <a:ext cx="457200" cy="0"/>
          </a:xfrm>
          <a:prstGeom prst="line">
            <a:avLst/>
          </a:prstGeom>
          <a:noFill/>
          <a:ln w="9525">
            <a:solidFill>
              <a:schemeClr val="tx1"/>
            </a:solidFill>
            <a:round/>
            <a:headEnd/>
            <a:tailEnd/>
          </a:ln>
        </p:spPr>
        <p:txBody>
          <a:bodyPr/>
          <a:lstStyle/>
          <a:p>
            <a:endParaRPr lang="en-US"/>
          </a:p>
        </p:txBody>
      </p:sp>
      <p:sp>
        <p:nvSpPr>
          <p:cNvPr id="45072" name="Text Box 186"/>
          <p:cNvSpPr txBox="1">
            <a:spLocks noChangeArrowheads="1"/>
          </p:cNvSpPr>
          <p:nvPr/>
        </p:nvSpPr>
        <p:spPr bwMode="auto">
          <a:xfrm>
            <a:off x="4114800" y="4267200"/>
            <a:ext cx="685800" cy="304800"/>
          </a:xfrm>
          <a:prstGeom prst="rect">
            <a:avLst/>
          </a:prstGeom>
          <a:solidFill>
            <a:srgbClr val="FFFFFF"/>
          </a:solidFill>
          <a:ln w="12700" algn="ctr">
            <a:solidFill>
              <a:srgbClr val="000000"/>
            </a:solidFill>
            <a:miter lim="800000"/>
            <a:headEnd/>
            <a:tailEnd/>
          </a:ln>
        </p:spPr>
        <p:txBody>
          <a:bodyPr/>
          <a:lstStyle/>
          <a:p>
            <a:pPr algn="ctr"/>
            <a:r>
              <a:rPr lang="en-GB" sz="900" b="1">
                <a:solidFill>
                  <a:srgbClr val="FF0000"/>
                </a:solidFill>
              </a:rPr>
              <a:t>Anchor</a:t>
            </a:r>
            <a:r>
              <a:rPr lang="en-GB" sz="900" b="1"/>
              <a:t> Blocks</a:t>
            </a:r>
            <a:endParaRPr lang="en-US" sz="9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 y="304800"/>
            <a:ext cx="9143999" cy="6001643"/>
          </a:xfrm>
          <a:prstGeom prst="rect">
            <a:avLst/>
          </a:prstGeom>
          <a:blipFill>
            <a:blip r:embed="rId2" cstate="print"/>
            <a:tile tx="0" ty="0" sx="100000" sy="100000" flip="none" algn="tl"/>
          </a:blipFill>
          <a:ln w="9525">
            <a:solidFill>
              <a:srgbClr val="92D050"/>
            </a:solidFill>
            <a:miter lim="800000"/>
            <a:headEnd/>
            <a:tailEnd/>
          </a:ln>
        </p:spPr>
        <p:txBody>
          <a:bodyPr wrap="square" anchor="ctr">
            <a:spAutoFit/>
          </a:bodyPr>
          <a:lstStyle/>
          <a:p>
            <a:pPr marL="342900" indent="-342900" algn="just">
              <a:tabLst>
                <a:tab pos="800100" algn="l"/>
              </a:tabLst>
            </a:pPr>
            <a:r>
              <a:rPr lang="en-US" sz="3200" b="1" dirty="0">
                <a:solidFill>
                  <a:srgbClr val="000000"/>
                </a:solidFill>
                <a:latin typeface="Arial" pitchFamily="34" charset="0"/>
                <a:cs typeface="Arial" pitchFamily="34" charset="0"/>
              </a:rPr>
              <a:t>The basic task </a:t>
            </a:r>
            <a:r>
              <a:rPr lang="en-US" sz="3200" b="1" dirty="0" smtClean="0">
                <a:solidFill>
                  <a:srgbClr val="000000"/>
                </a:solidFill>
                <a:latin typeface="Arial" pitchFamily="34" charset="0"/>
                <a:cs typeface="Arial" pitchFamily="34" charset="0"/>
              </a:rPr>
              <a:t>at </a:t>
            </a:r>
            <a:r>
              <a:rPr lang="en-US" sz="3200" b="1" dirty="0">
                <a:solidFill>
                  <a:srgbClr val="000000"/>
                </a:solidFill>
                <a:latin typeface="Arial" pitchFamily="34" charset="0"/>
                <a:cs typeface="Arial" pitchFamily="34" charset="0"/>
              </a:rPr>
              <a:t>this stage is:</a:t>
            </a:r>
          </a:p>
          <a:p>
            <a:pPr marL="342900" indent="-342900" algn="just">
              <a:tabLst>
                <a:tab pos="800100" algn="l"/>
              </a:tabLst>
            </a:pPr>
            <a:endParaRPr lang="en-US" sz="3200" b="1" dirty="0">
              <a:solidFill>
                <a:srgbClr val="CC3300"/>
              </a:solidFill>
              <a:latin typeface="Arial" pitchFamily="34" charset="0"/>
              <a:cs typeface="Arial" pitchFamily="34" charset="0"/>
            </a:endParaRPr>
          </a:p>
          <a:p>
            <a:pPr marL="342900" indent="-342900" algn="just">
              <a:buFontTx/>
              <a:buAutoNum type="alphaLcParenR"/>
              <a:tabLst>
                <a:tab pos="800100" algn="l"/>
              </a:tabLst>
            </a:pPr>
            <a:r>
              <a:rPr lang="en-US" sz="3200" b="1" dirty="0">
                <a:solidFill>
                  <a:srgbClr val="0070C0"/>
                </a:solidFill>
                <a:latin typeface="Arial" pitchFamily="34" charset="0"/>
                <a:cs typeface="Arial" pitchFamily="34" charset="0"/>
              </a:rPr>
              <a:t>  </a:t>
            </a:r>
            <a:r>
              <a:rPr lang="en-US" sz="3200" b="1" dirty="0">
                <a:solidFill>
                  <a:schemeClr val="accent4">
                    <a:lumMod val="75000"/>
                  </a:schemeClr>
                </a:solidFill>
                <a:latin typeface="Arial" pitchFamily="34" charset="0"/>
                <a:cs typeface="Arial" pitchFamily="34" charset="0"/>
              </a:rPr>
              <a:t>to determine in details the characteristics of the overburden and the bed rock in the river section and on the abutments in the </a:t>
            </a:r>
            <a:r>
              <a:rPr lang="en-US" sz="3200" b="1" dirty="0" smtClean="0">
                <a:solidFill>
                  <a:schemeClr val="accent4">
                    <a:lumMod val="75000"/>
                  </a:schemeClr>
                </a:solidFill>
                <a:latin typeface="Arial" pitchFamily="34" charset="0"/>
                <a:cs typeface="Arial" pitchFamily="34" charset="0"/>
              </a:rPr>
              <a:t>project area</a:t>
            </a:r>
            <a:endParaRPr lang="en-US" sz="3200" b="1" dirty="0">
              <a:solidFill>
                <a:schemeClr val="accent4">
                  <a:lumMod val="75000"/>
                </a:schemeClr>
              </a:solidFill>
              <a:latin typeface="Arial" pitchFamily="34" charset="0"/>
              <a:cs typeface="Arial" pitchFamily="34" charset="0"/>
            </a:endParaRPr>
          </a:p>
          <a:p>
            <a:pPr marL="342900" indent="-342900" algn="just">
              <a:tabLst>
                <a:tab pos="800100" algn="l"/>
              </a:tabLst>
            </a:pPr>
            <a:endParaRPr lang="en-US" sz="3200" b="1" dirty="0">
              <a:solidFill>
                <a:srgbClr val="CC3300"/>
              </a:solidFill>
              <a:latin typeface="Arial" pitchFamily="34" charset="0"/>
              <a:cs typeface="Arial" pitchFamily="34" charset="0"/>
            </a:endParaRPr>
          </a:p>
          <a:p>
            <a:pPr marL="342900" indent="-342900" algn="just">
              <a:tabLst>
                <a:tab pos="800100" algn="l"/>
              </a:tabLst>
            </a:pPr>
            <a:r>
              <a:rPr lang="en-US" sz="3200" b="1" dirty="0">
                <a:solidFill>
                  <a:srgbClr val="FF0000"/>
                </a:solidFill>
                <a:latin typeface="Arial" pitchFamily="34" charset="0"/>
                <a:cs typeface="Arial" pitchFamily="34" charset="0"/>
              </a:rPr>
              <a:t> b)</a:t>
            </a:r>
            <a:r>
              <a:rPr lang="en-US" sz="3200" b="1" dirty="0">
                <a:solidFill>
                  <a:srgbClr val="CC3300"/>
                </a:solidFill>
                <a:latin typeface="Arial" pitchFamily="34" charset="0"/>
                <a:cs typeface="Arial" pitchFamily="34" charset="0"/>
              </a:rPr>
              <a:t>  </a:t>
            </a:r>
            <a:r>
              <a:rPr lang="en-US" sz="3200" b="1" dirty="0">
                <a:solidFill>
                  <a:srgbClr val="FF0000"/>
                </a:solidFill>
                <a:latin typeface="Arial" pitchFamily="34" charset="0"/>
                <a:cs typeface="Arial" pitchFamily="34" charset="0"/>
              </a:rPr>
              <a:t>to investigate thoroughly the potential leakage zones in dam foundations and in reservoir. </a:t>
            </a:r>
            <a:endParaRPr lang="en-US" sz="3200" b="1" dirty="0" smtClean="0">
              <a:solidFill>
                <a:srgbClr val="FF0000"/>
              </a:solidFill>
              <a:latin typeface="Arial" pitchFamily="34" charset="0"/>
              <a:cs typeface="Arial" pitchFamily="34" charset="0"/>
            </a:endParaRPr>
          </a:p>
          <a:p>
            <a:pPr marL="342900" indent="-342900" algn="just">
              <a:tabLst>
                <a:tab pos="800100" algn="l"/>
              </a:tabLst>
            </a:pPr>
            <a:r>
              <a:rPr lang="en-US" sz="3200" b="1" dirty="0" smtClean="0">
                <a:solidFill>
                  <a:srgbClr val="006699"/>
                </a:solidFill>
                <a:latin typeface="Arial" pitchFamily="34" charset="0"/>
                <a:cs typeface="Arial" pitchFamily="34" charset="0"/>
              </a:rPr>
              <a:t>For </a:t>
            </a:r>
            <a:r>
              <a:rPr lang="en-US" sz="3200" b="1" dirty="0">
                <a:solidFill>
                  <a:srgbClr val="006699"/>
                </a:solidFill>
                <a:latin typeface="Arial" pitchFamily="34" charset="0"/>
                <a:cs typeface="Arial" pitchFamily="34" charset="0"/>
              </a:rPr>
              <a:t>this, if required groundwater observation wells can be established.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9144000" cy="1524000"/>
          </a:xfrm>
          <a:blipFill>
            <a:blip r:embed="rId2" cstate="print"/>
            <a:tile tx="0" ty="0" sx="100000" sy="100000" flip="none" algn="tl"/>
          </a:blipFill>
        </p:spPr>
        <p:txBody>
          <a:bodyPr>
            <a:normAutofit fontScale="90000"/>
          </a:bodyPr>
          <a:lstStyle/>
          <a:p>
            <a:pPr algn="l" eaLnBrk="1" hangingPunct="1">
              <a:defRPr/>
            </a:pPr>
            <a:r>
              <a:rPr lang="en-US" sz="3200" b="1" dirty="0" smtClean="0">
                <a:solidFill>
                  <a:srgbClr val="FFC000"/>
                </a:solidFill>
                <a:latin typeface="Arial" pitchFamily="34" charset="0"/>
                <a:cs typeface="Arial" pitchFamily="34" charset="0"/>
              </a:rPr>
              <a:t/>
            </a:r>
            <a:br>
              <a:rPr lang="en-US" sz="3200" b="1" dirty="0" smtClean="0">
                <a:solidFill>
                  <a:srgbClr val="FFC000"/>
                </a:solidFill>
                <a:latin typeface="Arial" pitchFamily="34" charset="0"/>
                <a:cs typeface="Arial" pitchFamily="34" charset="0"/>
              </a:rPr>
            </a:br>
            <a:r>
              <a:rPr lang="en-US" sz="3200" b="1" dirty="0" smtClean="0">
                <a:solidFill>
                  <a:srgbClr val="FFC000"/>
                </a:solidFill>
                <a:latin typeface="Arial" pitchFamily="34" charset="0"/>
                <a:cs typeface="Arial" pitchFamily="34" charset="0"/>
              </a:rPr>
              <a:t/>
            </a:r>
            <a:br>
              <a:rPr lang="en-US" sz="3200" b="1" dirty="0" smtClean="0">
                <a:solidFill>
                  <a:srgbClr val="FFC000"/>
                </a:solidFill>
                <a:latin typeface="Arial" pitchFamily="34" charset="0"/>
                <a:cs typeface="Arial" pitchFamily="34" charset="0"/>
              </a:rPr>
            </a:br>
            <a:r>
              <a:rPr lang="en-US" sz="3600" b="1" dirty="0" smtClean="0">
                <a:solidFill>
                  <a:srgbClr val="FFC000"/>
                </a:solidFill>
                <a:latin typeface="Arial" pitchFamily="34" charset="0"/>
                <a:cs typeface="Arial" pitchFamily="34" charset="0"/>
              </a:rPr>
              <a:t>During this stage, serious consideration is given to:</a:t>
            </a:r>
            <a:r>
              <a:rPr lang="en-US" sz="3600" dirty="0" smtClean="0">
                <a:solidFill>
                  <a:srgbClr val="FFC000"/>
                </a:solidFill>
                <a:latin typeface="Arial" pitchFamily="34" charset="0"/>
                <a:cs typeface="Arial" pitchFamily="34" charset="0"/>
              </a:rPr>
              <a:t> </a:t>
            </a:r>
            <a:r>
              <a:rPr lang="en-US" sz="4000" dirty="0" smtClean="0">
                <a:solidFill>
                  <a:srgbClr val="FFC000"/>
                </a:solidFill>
                <a:latin typeface="Arial" pitchFamily="34" charset="0"/>
                <a:cs typeface="Arial" pitchFamily="34" charset="0"/>
              </a:rPr>
              <a:t/>
            </a:r>
            <a:br>
              <a:rPr lang="en-US" sz="4000" dirty="0" smtClean="0">
                <a:solidFill>
                  <a:srgbClr val="FFC000"/>
                </a:solidFill>
                <a:latin typeface="Arial" pitchFamily="34" charset="0"/>
                <a:cs typeface="Arial" pitchFamily="34" charset="0"/>
              </a:rPr>
            </a:br>
            <a:endParaRPr lang="en-US" sz="4000" dirty="0" smtClean="0">
              <a:solidFill>
                <a:srgbClr val="FFC000"/>
              </a:solidFill>
              <a:latin typeface="Arial" pitchFamily="34" charset="0"/>
              <a:cs typeface="Arial" pitchFamily="34" charset="0"/>
            </a:endParaRPr>
          </a:p>
        </p:txBody>
      </p:sp>
      <p:sp>
        <p:nvSpPr>
          <p:cNvPr id="93187" name="Rectangle 3"/>
          <p:cNvSpPr>
            <a:spLocks noGrp="1" noChangeArrowheads="1"/>
          </p:cNvSpPr>
          <p:nvPr>
            <p:ph idx="1"/>
          </p:nvPr>
        </p:nvSpPr>
        <p:spPr>
          <a:xfrm>
            <a:off x="0" y="1524000"/>
            <a:ext cx="9144000" cy="5334000"/>
          </a:xfrm>
          <a:blipFill>
            <a:blip r:embed="rId2" cstate="print"/>
            <a:tile tx="0" ty="0" sx="100000" sy="100000" flip="none" algn="tl"/>
          </a:blipFill>
        </p:spPr>
        <p:txBody>
          <a:bodyPr>
            <a:normAutofit/>
          </a:bodyPr>
          <a:lstStyle/>
          <a:p>
            <a:pPr eaLnBrk="1" hangingPunct="1">
              <a:lnSpc>
                <a:spcPct val="90000"/>
              </a:lnSpc>
              <a:defRPr/>
            </a:pPr>
            <a:r>
              <a:rPr lang="en-US" b="1" dirty="0" smtClean="0">
                <a:solidFill>
                  <a:srgbClr val="FFC000"/>
                </a:solidFill>
                <a:latin typeface="Arial" pitchFamily="34" charset="0"/>
                <a:cs typeface="Arial" pitchFamily="34" charset="0"/>
              </a:rPr>
              <a:t>Impact of </a:t>
            </a:r>
            <a:r>
              <a:rPr lang="en-US" b="1" dirty="0" err="1" smtClean="0">
                <a:solidFill>
                  <a:srgbClr val="FFC000"/>
                </a:solidFill>
                <a:latin typeface="Arial" pitchFamily="34" charset="0"/>
                <a:cs typeface="Arial" pitchFamily="34" charset="0"/>
              </a:rPr>
              <a:t>lithology</a:t>
            </a:r>
            <a:r>
              <a:rPr lang="en-US" b="1" dirty="0" smtClean="0">
                <a:solidFill>
                  <a:srgbClr val="FFC000"/>
                </a:solidFill>
                <a:latin typeface="Arial" pitchFamily="34" charset="0"/>
                <a:cs typeface="Arial" pitchFamily="34" charset="0"/>
              </a:rPr>
              <a:t>, structural elements and topography  on the location of the proposed appurtenants including reservoir.</a:t>
            </a:r>
          </a:p>
          <a:p>
            <a:pPr eaLnBrk="1" hangingPunct="1">
              <a:lnSpc>
                <a:spcPct val="90000"/>
              </a:lnSpc>
              <a:defRPr/>
            </a:pPr>
            <a:endParaRPr lang="en-US" b="1" dirty="0" smtClean="0">
              <a:solidFill>
                <a:srgbClr val="FFC000"/>
              </a:solidFill>
              <a:latin typeface="Arial" pitchFamily="34" charset="0"/>
              <a:cs typeface="Arial" pitchFamily="34" charset="0"/>
            </a:endParaRPr>
          </a:p>
          <a:p>
            <a:pPr>
              <a:lnSpc>
                <a:spcPct val="90000"/>
              </a:lnSpc>
              <a:defRPr/>
            </a:pPr>
            <a:r>
              <a:rPr lang="en-US" b="1" dirty="0" smtClean="0">
                <a:solidFill>
                  <a:srgbClr val="92D050"/>
                </a:solidFill>
                <a:latin typeface="Arial" pitchFamily="34" charset="0"/>
                <a:cs typeface="Arial" pitchFamily="34" charset="0"/>
              </a:rPr>
              <a:t>Availability of suitable construction material as it may influence the type of dam that can be constructed at a site.</a:t>
            </a:r>
          </a:p>
          <a:p>
            <a:pPr>
              <a:lnSpc>
                <a:spcPct val="90000"/>
              </a:lnSpc>
              <a:defRPr/>
            </a:pPr>
            <a:endParaRPr lang="en-US" b="1" dirty="0" smtClean="0">
              <a:solidFill>
                <a:srgbClr val="92D050"/>
              </a:solidFill>
              <a:latin typeface="Arial" pitchFamily="34" charset="0"/>
              <a:cs typeface="Arial" pitchFamily="34" charset="0"/>
            </a:endParaRPr>
          </a:p>
          <a:p>
            <a:pPr>
              <a:lnSpc>
                <a:spcPct val="90000"/>
              </a:lnSpc>
              <a:defRPr/>
            </a:pPr>
            <a:r>
              <a:rPr lang="en-US" b="1" dirty="0" smtClean="0">
                <a:solidFill>
                  <a:srgbClr val="92D050"/>
                </a:solidFill>
                <a:latin typeface="Arial" pitchFamily="34" charset="0"/>
                <a:cs typeface="Arial" pitchFamily="34" charset="0"/>
              </a:rPr>
              <a:t> </a:t>
            </a:r>
            <a:r>
              <a:rPr lang="en-US" b="1" dirty="0" smtClean="0">
                <a:solidFill>
                  <a:srgbClr val="FFC000"/>
                </a:solidFill>
                <a:latin typeface="Arial" pitchFamily="34" charset="0"/>
                <a:cs typeface="Arial" pitchFamily="34" charset="0"/>
              </a:rPr>
              <a:t>The suitability of site with regard to planned structure and suggested modifications. </a:t>
            </a:r>
          </a:p>
          <a:p>
            <a:pPr>
              <a:lnSpc>
                <a:spcPct val="90000"/>
              </a:lnSpc>
              <a:defRPr/>
            </a:pPr>
            <a:endParaRPr lang="en-US" b="1" dirty="0" smtClean="0">
              <a:solidFill>
                <a:srgbClr val="92D050"/>
              </a:solidFill>
              <a:latin typeface="Arial" pitchFamily="34" charset="0"/>
              <a:cs typeface="Arial" pitchFamily="34" charset="0"/>
            </a:endParaRPr>
          </a:p>
          <a:p>
            <a:pPr eaLnBrk="1" hangingPunct="1">
              <a:lnSpc>
                <a:spcPct val="90000"/>
              </a:lnSpc>
              <a:defRPr/>
            </a:pPr>
            <a:endParaRPr lang="en-US" sz="2800" dirty="0" smtClean="0">
              <a:solidFill>
                <a:srgbClr val="FFC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152400" y="381000"/>
            <a:ext cx="8839200" cy="1081088"/>
          </a:xfrm>
        </p:spPr>
        <p:txBody>
          <a:bodyPr>
            <a:normAutofit/>
          </a:bodyPr>
          <a:lstStyle/>
          <a:p>
            <a:pPr algn="l" eaLnBrk="1" hangingPunct="1">
              <a:defRPr/>
            </a:pPr>
            <a:r>
              <a:rPr lang="en-US" sz="3200" b="1" dirty="0" smtClean="0">
                <a:solidFill>
                  <a:schemeClr val="bg2">
                    <a:lumMod val="20000"/>
                    <a:lumOff val="80000"/>
                  </a:schemeClr>
                </a:solidFill>
              </a:rPr>
              <a:t>Detailed geological information during this stage of the investigations is obtained from:</a:t>
            </a:r>
          </a:p>
        </p:txBody>
      </p:sp>
      <p:sp>
        <p:nvSpPr>
          <p:cNvPr id="53251" name="Rectangle 3"/>
          <p:cNvSpPr>
            <a:spLocks noGrp="1" noChangeArrowheads="1"/>
          </p:cNvSpPr>
          <p:nvPr>
            <p:ph idx="1"/>
          </p:nvPr>
        </p:nvSpPr>
        <p:spPr>
          <a:xfrm>
            <a:off x="0" y="0"/>
            <a:ext cx="9144000" cy="6858001"/>
          </a:xfrm>
          <a:blipFill>
            <a:blip r:embed="rId2" cstate="print"/>
            <a:tile tx="0" ty="0" sx="100000" sy="100000" flip="none" algn="tl"/>
          </a:blipFill>
        </p:spPr>
        <p:txBody>
          <a:bodyPr>
            <a:normAutofit lnSpcReduction="10000"/>
          </a:bodyPr>
          <a:lstStyle/>
          <a:p>
            <a:pPr marL="1430338" lvl="2" indent="-446088" eaLnBrk="1" hangingPunct="1">
              <a:buNone/>
              <a:tabLst>
                <a:tab pos="1617663" algn="l"/>
              </a:tabLst>
              <a:defRPr/>
            </a:pPr>
            <a:r>
              <a:rPr lang="en-US" sz="2000" b="1" dirty="0" smtClean="0">
                <a:solidFill>
                  <a:srgbClr val="92D050"/>
                </a:solidFill>
              </a:rPr>
              <a:t>Investigations</a:t>
            </a:r>
          </a:p>
          <a:p>
            <a:pPr marL="1430338" lvl="2" indent="-446088" eaLnBrk="1" hangingPunct="1">
              <a:tabLst>
                <a:tab pos="1617663" algn="l"/>
              </a:tabLst>
              <a:defRPr/>
            </a:pPr>
            <a:endParaRPr lang="en-US" sz="3200" b="1" dirty="0" smtClean="0">
              <a:solidFill>
                <a:srgbClr val="FFC000"/>
              </a:solidFill>
            </a:endParaRPr>
          </a:p>
          <a:p>
            <a:pPr marL="1430338" lvl="2" indent="-446088" eaLnBrk="1" hangingPunct="1">
              <a:tabLst>
                <a:tab pos="1617663" algn="l"/>
              </a:tabLst>
              <a:defRPr/>
            </a:pPr>
            <a:r>
              <a:rPr lang="en-US" sz="3200" b="1" dirty="0" smtClean="0">
                <a:solidFill>
                  <a:srgbClr val="FFC000"/>
                </a:solidFill>
                <a:latin typeface="Arial" pitchFamily="34" charset="0"/>
                <a:cs typeface="Arial" pitchFamily="34" charset="0"/>
              </a:rPr>
              <a:t>Detailed surface geological mapping</a:t>
            </a:r>
          </a:p>
          <a:p>
            <a:pPr marL="1430338" lvl="2" indent="-446088" eaLnBrk="1" hangingPunct="1">
              <a:tabLst>
                <a:tab pos="1617663" algn="l"/>
              </a:tabLst>
              <a:defRPr/>
            </a:pPr>
            <a:endParaRPr lang="en-US" sz="3200" b="1" dirty="0" smtClean="0">
              <a:solidFill>
                <a:srgbClr val="FFC000"/>
              </a:solidFill>
              <a:latin typeface="Arial" pitchFamily="34" charset="0"/>
              <a:cs typeface="Arial" pitchFamily="34" charset="0"/>
            </a:endParaRPr>
          </a:p>
          <a:p>
            <a:pPr marL="1430338" lvl="2" indent="-446088" eaLnBrk="1" hangingPunct="1">
              <a:tabLst>
                <a:tab pos="1617663" algn="l"/>
              </a:tabLst>
              <a:defRPr/>
            </a:pPr>
            <a:r>
              <a:rPr lang="en-US" sz="3200" b="1" dirty="0" smtClean="0">
                <a:solidFill>
                  <a:srgbClr val="FFC000"/>
                </a:solidFill>
                <a:latin typeface="Arial" pitchFamily="34" charset="0"/>
                <a:cs typeface="Arial" pitchFamily="34" charset="0"/>
              </a:rPr>
              <a:t>Exploratory Drilling</a:t>
            </a:r>
          </a:p>
          <a:p>
            <a:pPr marL="1430338" lvl="2" indent="-446088" eaLnBrk="1" hangingPunct="1">
              <a:tabLst>
                <a:tab pos="1617663" algn="l"/>
              </a:tabLst>
              <a:defRPr/>
            </a:pPr>
            <a:endParaRPr lang="en-US" sz="3200" b="1" dirty="0" smtClean="0">
              <a:solidFill>
                <a:srgbClr val="FFC000"/>
              </a:solidFill>
              <a:latin typeface="Arial" pitchFamily="34" charset="0"/>
              <a:cs typeface="Arial" pitchFamily="34" charset="0"/>
            </a:endParaRPr>
          </a:p>
          <a:p>
            <a:pPr marL="1430338" lvl="2" indent="-446088" eaLnBrk="1" hangingPunct="1">
              <a:tabLst>
                <a:tab pos="1617663" algn="l"/>
              </a:tabLst>
              <a:defRPr/>
            </a:pPr>
            <a:r>
              <a:rPr lang="en-US" sz="3200" b="1" dirty="0" smtClean="0">
                <a:solidFill>
                  <a:srgbClr val="FFC000"/>
                </a:solidFill>
                <a:latin typeface="Arial" pitchFamily="34" charset="0"/>
                <a:cs typeface="Arial" pitchFamily="34" charset="0"/>
              </a:rPr>
              <a:t>Exploratory pitting/ trenching and drifting.</a:t>
            </a:r>
          </a:p>
          <a:p>
            <a:pPr marL="1430338" lvl="2" indent="-446088" eaLnBrk="1" hangingPunct="1">
              <a:tabLst>
                <a:tab pos="1617663" algn="l"/>
              </a:tabLst>
              <a:defRPr/>
            </a:pPr>
            <a:endParaRPr lang="en-US" sz="3200" b="1" dirty="0" smtClean="0">
              <a:solidFill>
                <a:srgbClr val="FFC000"/>
              </a:solidFill>
              <a:latin typeface="Arial" pitchFamily="34" charset="0"/>
              <a:cs typeface="Arial" pitchFamily="34" charset="0"/>
            </a:endParaRPr>
          </a:p>
          <a:p>
            <a:pPr marL="1430338" lvl="2" indent="-446088" eaLnBrk="1" hangingPunct="1">
              <a:tabLst>
                <a:tab pos="1617663" algn="l"/>
              </a:tabLst>
              <a:defRPr/>
            </a:pPr>
            <a:r>
              <a:rPr lang="en-US" sz="3200" b="1" dirty="0" smtClean="0">
                <a:solidFill>
                  <a:srgbClr val="FFC000"/>
                </a:solidFill>
                <a:latin typeface="Arial" pitchFamily="34" charset="0"/>
                <a:cs typeface="Arial" pitchFamily="34" charset="0"/>
              </a:rPr>
              <a:t>Geophysical explorations</a:t>
            </a:r>
          </a:p>
          <a:p>
            <a:pPr marL="1430338" lvl="2" indent="-446088" eaLnBrk="1" hangingPunct="1">
              <a:buNone/>
              <a:tabLst>
                <a:tab pos="1617663" algn="l"/>
              </a:tabLst>
              <a:defRPr/>
            </a:pPr>
            <a:endParaRPr lang="en-US" sz="3200" b="1" dirty="0" smtClean="0">
              <a:solidFill>
                <a:srgbClr val="FFC000"/>
              </a:solidFill>
              <a:latin typeface="Arial" pitchFamily="34" charset="0"/>
              <a:cs typeface="Arial" pitchFamily="34" charset="0"/>
            </a:endParaRPr>
          </a:p>
          <a:p>
            <a:pPr marL="1430338" lvl="2" indent="-446088" eaLnBrk="1" hangingPunct="1">
              <a:tabLst>
                <a:tab pos="1617663" algn="l"/>
              </a:tabLst>
              <a:defRPr/>
            </a:pPr>
            <a:r>
              <a:rPr lang="en-US" sz="3200" b="1" dirty="0" smtClean="0">
                <a:solidFill>
                  <a:srgbClr val="FFC000"/>
                </a:solidFill>
                <a:latin typeface="Arial" pitchFamily="34" charset="0"/>
                <a:cs typeface="Arial" pitchFamily="34" charset="0"/>
              </a:rPr>
              <a:t>Seismological and </a:t>
            </a:r>
            <a:r>
              <a:rPr lang="en-US" sz="3200" b="1" dirty="0" err="1" smtClean="0">
                <a:solidFill>
                  <a:srgbClr val="FFC000"/>
                </a:solidFill>
                <a:latin typeface="Arial" pitchFamily="34" charset="0"/>
                <a:cs typeface="Arial" pitchFamily="34" charset="0"/>
              </a:rPr>
              <a:t>seismo</a:t>
            </a:r>
            <a:r>
              <a:rPr lang="en-US" sz="3200" b="1" dirty="0" smtClean="0">
                <a:solidFill>
                  <a:srgbClr val="FFC000"/>
                </a:solidFill>
                <a:latin typeface="Arial" pitchFamily="34" charset="0"/>
                <a:cs typeface="Arial" pitchFamily="34" charset="0"/>
              </a:rPr>
              <a:t>-tectonic studies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0" y="0"/>
            <a:ext cx="8991600" cy="6001643"/>
          </a:xfrm>
          <a:prstGeom prst="rect">
            <a:avLst/>
          </a:prstGeom>
          <a:blipFill>
            <a:blip r:embed="rId3" cstate="print"/>
            <a:tile tx="0" ty="0" sx="100000" sy="100000" flip="none" algn="tl"/>
          </a:blipFill>
          <a:ln w="9525">
            <a:noFill/>
            <a:miter lim="800000"/>
            <a:headEnd/>
            <a:tailEnd/>
          </a:ln>
        </p:spPr>
        <p:txBody>
          <a:bodyPr wrap="square">
            <a:spAutoFit/>
          </a:bodyPr>
          <a:lstStyle/>
          <a:p>
            <a:endParaRPr lang="en-US" sz="3200" b="1" dirty="0" smtClean="0">
              <a:solidFill>
                <a:srgbClr val="006699"/>
              </a:solidFill>
              <a:latin typeface="Arial" pitchFamily="34" charset="0"/>
              <a:cs typeface="Arial" pitchFamily="34" charset="0"/>
            </a:endParaRPr>
          </a:p>
          <a:p>
            <a:endParaRPr lang="en-US" sz="3200" b="1" dirty="0" smtClean="0">
              <a:solidFill>
                <a:srgbClr val="006699"/>
              </a:solidFill>
              <a:latin typeface="Arial" pitchFamily="34" charset="0"/>
              <a:cs typeface="Arial" pitchFamily="34" charset="0"/>
            </a:endParaRPr>
          </a:p>
          <a:p>
            <a:endParaRPr lang="en-US" sz="3200" b="1" dirty="0" smtClean="0">
              <a:solidFill>
                <a:srgbClr val="006699"/>
              </a:solidFill>
              <a:latin typeface="Arial" pitchFamily="34" charset="0"/>
              <a:cs typeface="Arial" pitchFamily="34" charset="0"/>
            </a:endParaRPr>
          </a:p>
          <a:p>
            <a:r>
              <a:rPr lang="en-US" sz="3200" b="1" dirty="0" smtClean="0">
                <a:solidFill>
                  <a:srgbClr val="C00000"/>
                </a:solidFill>
                <a:latin typeface="Arial" pitchFamily="34" charset="0"/>
                <a:cs typeface="Arial" pitchFamily="34" charset="0"/>
              </a:rPr>
              <a:t>In case of water retaining structure or other appurtenants, detailed geological mapping of the site covering adequate area on all sides should be carried out on suitable scale, preferably on 1:500 or 1:1000 scales, depending on the size of the structure. </a:t>
            </a:r>
          </a:p>
          <a:p>
            <a:endParaRPr lang="en-US" sz="3200" b="1" dirty="0" smtClean="0">
              <a:latin typeface="Arial" pitchFamily="34" charset="0"/>
              <a:cs typeface="Arial" pitchFamily="34" charset="0"/>
            </a:endParaRPr>
          </a:p>
          <a:p>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 </a:t>
            </a:r>
            <a:endParaRPr lang="en-US" sz="32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a:xfrm>
            <a:off x="0" y="0"/>
            <a:ext cx="9144000" cy="908050"/>
          </a:xfrm>
          <a:blipFill>
            <a:blip r:embed="rId3" cstate="print"/>
            <a:tile tx="0" ty="0" sx="100000" sy="100000" flip="none" algn="tl"/>
          </a:blipFill>
        </p:spPr>
        <p:txBody>
          <a:bodyPr>
            <a:normAutofit/>
          </a:bodyPr>
          <a:lstStyle/>
          <a:p>
            <a:pPr algn="l" eaLnBrk="1" hangingPunct="1">
              <a:defRPr/>
            </a:pPr>
            <a:r>
              <a:rPr lang="en-US" sz="1800" b="1" dirty="0" smtClean="0">
                <a:solidFill>
                  <a:srgbClr val="FFC000"/>
                </a:solidFill>
                <a:latin typeface="Arial" pitchFamily="34" charset="0"/>
                <a:cs typeface="Arial" pitchFamily="34" charset="0"/>
              </a:rPr>
              <a:t>Detailed Surface Mapping</a:t>
            </a:r>
          </a:p>
        </p:txBody>
      </p:sp>
      <p:sp>
        <p:nvSpPr>
          <p:cNvPr id="783363" name="Rectangle 3"/>
          <p:cNvSpPr>
            <a:spLocks noGrp="1" noChangeArrowheads="1"/>
          </p:cNvSpPr>
          <p:nvPr>
            <p:ph idx="1"/>
          </p:nvPr>
        </p:nvSpPr>
        <p:spPr>
          <a:xfrm>
            <a:off x="0" y="914401"/>
            <a:ext cx="9144000" cy="5943600"/>
          </a:xfrm>
          <a:blipFill>
            <a:blip r:embed="rId3" cstate="print"/>
            <a:tile tx="0" ty="0" sx="100000" sy="100000" flip="none" algn="tl"/>
          </a:blipFill>
        </p:spPr>
        <p:txBody>
          <a:bodyPr/>
          <a:lstStyle/>
          <a:p>
            <a:pPr eaLnBrk="1" hangingPunct="1">
              <a:defRPr/>
            </a:pPr>
            <a:endParaRPr lang="en-US" b="1" dirty="0" smtClean="0">
              <a:solidFill>
                <a:srgbClr val="00B050"/>
              </a:solidFill>
            </a:endParaRPr>
          </a:p>
          <a:p>
            <a:pPr>
              <a:defRPr/>
            </a:pPr>
            <a:r>
              <a:rPr lang="en-US" b="1" dirty="0" smtClean="0">
                <a:solidFill>
                  <a:srgbClr val="66FF33"/>
                </a:solidFill>
                <a:latin typeface="Arial" pitchFamily="34" charset="0"/>
                <a:cs typeface="Arial" pitchFamily="34" charset="0"/>
              </a:rPr>
              <a:t>The subsurface exploration </a:t>
            </a:r>
            <a:r>
              <a:rPr lang="en-US" b="1" dirty="0" smtClean="0">
                <a:solidFill>
                  <a:srgbClr val="66FF33"/>
                </a:solidFill>
                <a:latin typeface="Arial" pitchFamily="34" charset="0"/>
                <a:cs typeface="Arial" pitchFamily="34" charset="0"/>
              </a:rPr>
              <a:t>program </a:t>
            </a:r>
            <a:r>
              <a:rPr lang="en-US" b="1" dirty="0" smtClean="0">
                <a:solidFill>
                  <a:srgbClr val="66FF33"/>
                </a:solidFill>
                <a:latin typeface="Arial" pitchFamily="34" charset="0"/>
                <a:cs typeface="Arial" pitchFamily="34" charset="0"/>
              </a:rPr>
              <a:t>should be planned depending upon the type of appurtenant, results of geological mapping and other site specific requirements.</a:t>
            </a:r>
          </a:p>
          <a:p>
            <a:pPr>
              <a:defRPr/>
            </a:pPr>
            <a:endParaRPr lang="en-US" b="1" dirty="0" smtClean="0">
              <a:solidFill>
                <a:srgbClr val="66FF33"/>
              </a:solidFill>
              <a:latin typeface="Arial" pitchFamily="34" charset="0"/>
              <a:cs typeface="Arial" pitchFamily="34" charset="0"/>
            </a:endParaRPr>
          </a:p>
          <a:p>
            <a:pPr eaLnBrk="1" hangingPunct="1">
              <a:defRPr/>
            </a:pPr>
            <a:r>
              <a:rPr lang="en-US" b="1" dirty="0" smtClean="0">
                <a:solidFill>
                  <a:srgbClr val="FFFF00"/>
                </a:solidFill>
                <a:latin typeface="Arial" pitchFamily="34" charset="0"/>
                <a:cs typeface="Arial" pitchFamily="34" charset="0"/>
              </a:rPr>
              <a:t>Efforts </a:t>
            </a:r>
            <a:r>
              <a:rPr lang="en-US" b="1" dirty="0" smtClean="0">
                <a:solidFill>
                  <a:srgbClr val="FFFF00"/>
                </a:solidFill>
                <a:latin typeface="Arial" pitchFamily="34" charset="0"/>
                <a:cs typeface="Arial" pitchFamily="34" charset="0"/>
              </a:rPr>
              <a:t>should be made to </a:t>
            </a:r>
            <a:r>
              <a:rPr lang="en-US" b="1" dirty="0" err="1" smtClean="0">
                <a:solidFill>
                  <a:srgbClr val="FFFF00"/>
                </a:solidFill>
                <a:latin typeface="Arial" pitchFamily="34" charset="0"/>
                <a:cs typeface="Arial" pitchFamily="34" charset="0"/>
              </a:rPr>
              <a:t>optimise</a:t>
            </a:r>
            <a:r>
              <a:rPr lang="en-US" b="1" dirty="0" smtClean="0">
                <a:solidFill>
                  <a:srgbClr val="FFFF00"/>
                </a:solidFill>
                <a:latin typeface="Arial" pitchFamily="34" charset="0"/>
                <a:cs typeface="Arial" pitchFamily="34" charset="0"/>
              </a:rPr>
              <a:t> the explorations so that maximum information is obtained from minimum explorations.</a:t>
            </a:r>
          </a:p>
          <a:p>
            <a:pPr eaLnBrk="1" hangingPunct="1">
              <a:defRPr/>
            </a:pPr>
            <a:endParaRPr lang="en-US" b="1" dirty="0" smtClean="0">
              <a:solidFill>
                <a:srgbClr val="92D050"/>
              </a:solidFill>
            </a:endParaRPr>
          </a:p>
          <a:p>
            <a:pPr eaLnBrk="1" hangingPunct="1">
              <a:defRPr/>
            </a:pPr>
            <a:endParaRPr lang="en-US"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228600" y="928559"/>
            <a:ext cx="8534400" cy="5016758"/>
          </a:xfrm>
          <a:prstGeom prst="rect">
            <a:avLst/>
          </a:prstGeom>
          <a:noFill/>
          <a:ln w="9525">
            <a:noFill/>
            <a:miter lim="800000"/>
            <a:headEnd/>
            <a:tailEnd/>
          </a:ln>
        </p:spPr>
        <p:txBody>
          <a:bodyPr wrap="square" anchor="ctr">
            <a:spAutoFit/>
          </a:bodyPr>
          <a:lstStyle/>
          <a:p>
            <a:pPr marL="174625" indent="-174625" algn="just">
              <a:buFontTx/>
              <a:buChar char="•"/>
              <a:tabLst>
                <a:tab pos="0" algn="l"/>
              </a:tabLst>
            </a:pPr>
            <a:r>
              <a:rPr lang="en-US" sz="3200" b="1" dirty="0" smtClean="0">
                <a:solidFill>
                  <a:srgbClr val="C00000"/>
                </a:solidFill>
                <a:latin typeface="Arial" pitchFamily="34" charset="0"/>
                <a:cs typeface="Arial" pitchFamily="34" charset="0"/>
              </a:rPr>
              <a:t>The </a:t>
            </a:r>
            <a:r>
              <a:rPr lang="en-US" sz="3200" b="1" dirty="0">
                <a:solidFill>
                  <a:srgbClr val="C00000"/>
                </a:solidFill>
                <a:latin typeface="Arial" pitchFamily="34" charset="0"/>
                <a:cs typeface="Arial" pitchFamily="34" charset="0"/>
              </a:rPr>
              <a:t>accuracy of predicting the characteristics and behavior of strata depends on the quality of drilling and </a:t>
            </a:r>
            <a:r>
              <a:rPr lang="en-US" sz="3200" b="1" dirty="0" smtClean="0">
                <a:solidFill>
                  <a:srgbClr val="C00000"/>
                </a:solidFill>
                <a:latin typeface="Arial" pitchFamily="34" charset="0"/>
                <a:cs typeface="Arial" pitchFamily="34" charset="0"/>
              </a:rPr>
              <a:t>other </a:t>
            </a:r>
            <a:r>
              <a:rPr lang="en-US" sz="3200" b="1" dirty="0">
                <a:solidFill>
                  <a:srgbClr val="C00000"/>
                </a:solidFill>
                <a:latin typeface="Arial" pitchFamily="34" charset="0"/>
                <a:cs typeface="Arial" pitchFamily="34" charset="0"/>
              </a:rPr>
              <a:t>subsurface </a:t>
            </a:r>
            <a:r>
              <a:rPr lang="en-US" sz="3200" b="1" dirty="0" smtClean="0">
                <a:solidFill>
                  <a:srgbClr val="C00000"/>
                </a:solidFill>
                <a:latin typeface="Arial" pitchFamily="34" charset="0"/>
                <a:cs typeface="Arial" pitchFamily="34" charset="0"/>
              </a:rPr>
              <a:t>explorations as many projects  have </a:t>
            </a:r>
            <a:r>
              <a:rPr lang="en-US" sz="3200" b="1" dirty="0">
                <a:solidFill>
                  <a:srgbClr val="C00000"/>
                </a:solidFill>
                <a:latin typeface="Arial" pitchFamily="34" charset="0"/>
                <a:cs typeface="Arial" pitchFamily="34" charset="0"/>
              </a:rPr>
              <a:t>suffered on this account in the past. </a:t>
            </a:r>
            <a:endParaRPr lang="en-US" sz="3200" b="1" dirty="0" smtClean="0">
              <a:solidFill>
                <a:srgbClr val="C00000"/>
              </a:solidFill>
              <a:latin typeface="Arial" pitchFamily="34" charset="0"/>
              <a:cs typeface="Arial" pitchFamily="34" charset="0"/>
            </a:endParaRPr>
          </a:p>
          <a:p>
            <a:pPr marL="174625" indent="-174625" algn="just">
              <a:buFontTx/>
              <a:buChar char="•"/>
              <a:tabLst>
                <a:tab pos="0" algn="l"/>
              </a:tabLst>
            </a:pPr>
            <a:endParaRPr lang="en-US" sz="3200" b="1" dirty="0" smtClean="0">
              <a:solidFill>
                <a:srgbClr val="FFFF00"/>
              </a:solidFill>
              <a:latin typeface="Arial" pitchFamily="34" charset="0"/>
              <a:cs typeface="Arial" pitchFamily="34" charset="0"/>
            </a:endParaRPr>
          </a:p>
          <a:p>
            <a:pPr marL="174625" indent="-174625" algn="just">
              <a:buFontTx/>
              <a:buChar char="•"/>
              <a:tabLst>
                <a:tab pos="0" algn="l"/>
              </a:tabLst>
            </a:pPr>
            <a:r>
              <a:rPr lang="en-US" sz="3200" b="1" dirty="0" smtClean="0">
                <a:solidFill>
                  <a:srgbClr val="FFFF00"/>
                </a:solidFill>
                <a:latin typeface="Arial" pitchFamily="34" charset="0"/>
                <a:cs typeface="Arial" pitchFamily="34" charset="0"/>
              </a:rPr>
              <a:t> </a:t>
            </a:r>
            <a:r>
              <a:rPr lang="en-US" sz="3200" b="1" dirty="0">
                <a:solidFill>
                  <a:srgbClr val="000000"/>
                </a:solidFill>
                <a:latin typeface="Arial" pitchFamily="34" charset="0"/>
                <a:cs typeface="Arial" pitchFamily="34" charset="0"/>
              </a:rPr>
              <a:t>Therefore high quality of </a:t>
            </a:r>
            <a:r>
              <a:rPr lang="en-US" sz="3200" b="1" dirty="0" smtClean="0">
                <a:solidFill>
                  <a:srgbClr val="000000"/>
                </a:solidFill>
                <a:latin typeface="Arial" pitchFamily="34" charset="0"/>
                <a:cs typeface="Arial" pitchFamily="34" charset="0"/>
              </a:rPr>
              <a:t>drilling and other types of investigations </a:t>
            </a:r>
            <a:r>
              <a:rPr lang="en-US" sz="3200" b="1" dirty="0">
                <a:solidFill>
                  <a:srgbClr val="000000"/>
                </a:solidFill>
                <a:latin typeface="Arial" pitchFamily="34" charset="0"/>
                <a:cs typeface="Arial" pitchFamily="34" charset="0"/>
              </a:rPr>
              <a:t>should be insisted upon.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
            <a:ext cx="5105400" cy="457200"/>
          </a:xfrm>
        </p:spPr>
        <p:txBody>
          <a:bodyPr>
            <a:normAutofit/>
          </a:bodyPr>
          <a:lstStyle/>
          <a:p>
            <a:pPr>
              <a:defRPr/>
            </a:pPr>
            <a:r>
              <a:rPr lang="en-US" sz="2000" b="1" dirty="0" smtClean="0">
                <a:solidFill>
                  <a:schemeClr val="tx2"/>
                </a:solidFill>
                <a:latin typeface="Arial" pitchFamily="34" charset="0"/>
                <a:cs typeface="Arial" pitchFamily="34" charset="0"/>
              </a:rPr>
              <a:t>Geological Investigations/ Explorations</a:t>
            </a:r>
            <a:endParaRPr lang="en-US" sz="2000" b="1" dirty="0" smtClean="0">
              <a:solidFill>
                <a:srgbClr val="002060"/>
              </a:solidFill>
              <a:latin typeface="Arial" pitchFamily="34" charset="0"/>
              <a:cs typeface="Arial" pitchFamily="34" charset="0"/>
            </a:endParaRPr>
          </a:p>
        </p:txBody>
      </p:sp>
      <p:sp>
        <p:nvSpPr>
          <p:cNvPr id="46083" name="Rectangle 3"/>
          <p:cNvSpPr>
            <a:spLocks noGrp="1" noChangeArrowheads="1"/>
          </p:cNvSpPr>
          <p:nvPr>
            <p:ph idx="1"/>
          </p:nvPr>
        </p:nvSpPr>
        <p:spPr>
          <a:xfrm>
            <a:off x="0" y="762000"/>
            <a:ext cx="9144000" cy="5943600"/>
          </a:xfrm>
          <a:solidFill>
            <a:schemeClr val="tx1"/>
          </a:solidFill>
        </p:spPr>
        <p:txBody>
          <a:bodyPr>
            <a:noAutofit/>
          </a:bodyPr>
          <a:lstStyle/>
          <a:p>
            <a:pPr eaLnBrk="1" hangingPunct="1">
              <a:defRPr/>
            </a:pPr>
            <a:r>
              <a:rPr lang="en-US" sz="3200" b="1" dirty="0" smtClean="0">
                <a:solidFill>
                  <a:srgbClr val="FF0000"/>
                </a:solidFill>
                <a:latin typeface="Arial" pitchFamily="34" charset="0"/>
                <a:cs typeface="Arial" pitchFamily="34" charset="0"/>
              </a:rPr>
              <a:t>Every Civil Engineering Structure for its safe and cost effective execution needs to be designed optimally.</a:t>
            </a:r>
          </a:p>
          <a:p>
            <a:pPr eaLnBrk="1" hangingPunct="1">
              <a:defRPr/>
            </a:pPr>
            <a:endParaRPr lang="en-US" sz="3200" b="1" dirty="0" smtClean="0">
              <a:solidFill>
                <a:srgbClr val="FF0000"/>
              </a:solidFill>
              <a:latin typeface="Arial" pitchFamily="34" charset="0"/>
              <a:cs typeface="Arial" pitchFamily="34" charset="0"/>
            </a:endParaRPr>
          </a:p>
          <a:p>
            <a:pPr eaLnBrk="1" hangingPunct="1">
              <a:defRPr/>
            </a:pPr>
            <a:r>
              <a:rPr lang="en-US" sz="3200" b="1" dirty="0" smtClean="0">
                <a:solidFill>
                  <a:srgbClr val="0070C0"/>
                </a:solidFill>
                <a:latin typeface="Arial" pitchFamily="34" charset="0"/>
                <a:cs typeface="Arial" pitchFamily="34" charset="0"/>
              </a:rPr>
              <a:t>Safe and cost effective designing requires that nature of ground on which the structure is to be built is known to the extent possible.</a:t>
            </a:r>
          </a:p>
          <a:p>
            <a:pPr eaLnBrk="1" hangingPunct="1">
              <a:defRPr/>
            </a:pPr>
            <a:endParaRPr lang="en-US" sz="3200" b="1" dirty="0" smtClean="0">
              <a:solidFill>
                <a:srgbClr val="0070C0"/>
              </a:solidFill>
              <a:latin typeface="Arial" pitchFamily="34" charset="0"/>
              <a:cs typeface="Arial" pitchFamily="34" charset="0"/>
            </a:endParaRPr>
          </a:p>
          <a:p>
            <a:pPr eaLnBrk="1" hangingPunct="1">
              <a:defRPr/>
            </a:pPr>
            <a:r>
              <a:rPr lang="en-US" sz="3200" b="1" dirty="0" smtClean="0">
                <a:solidFill>
                  <a:srgbClr val="FFFF00"/>
                </a:solidFill>
                <a:latin typeface="Arial" pitchFamily="34" charset="0"/>
                <a:cs typeface="Arial" pitchFamily="34" charset="0"/>
              </a:rPr>
              <a:t>This can be determined through optimum </a:t>
            </a:r>
            <a:r>
              <a:rPr lang="en-US" sz="3200" b="1" dirty="0" smtClean="0">
                <a:solidFill>
                  <a:srgbClr val="FFFF00"/>
                </a:solidFill>
                <a:latin typeface="Arial" pitchFamily="34" charset="0"/>
                <a:cs typeface="Arial" pitchFamily="34" charset="0"/>
              </a:rPr>
              <a:t>geological &amp; geotechnical </a:t>
            </a:r>
            <a:r>
              <a:rPr lang="en-US" sz="3200" b="1" dirty="0" smtClean="0">
                <a:solidFill>
                  <a:srgbClr val="FFFF00"/>
                </a:solidFill>
                <a:latin typeface="Arial" pitchFamily="34" charset="0"/>
                <a:cs typeface="Arial" pitchFamily="34" charset="0"/>
              </a:rPr>
              <a:t>investigations.</a:t>
            </a:r>
          </a:p>
          <a:p>
            <a:pPr eaLnBrk="1" hangingPunct="1">
              <a:defRPr/>
            </a:pPr>
            <a:endParaRPr lang="en-US" sz="3200" b="1" dirty="0" smtClean="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629400"/>
          </a:xfrm>
          <a:prstGeom prst="rect">
            <a:avLst/>
          </a:prstGeom>
          <a:blipFill>
            <a:blip r:embed="rId2" cstate="print"/>
            <a:tile tx="0" ty="0" sx="100000" sy="100000" flip="none" algn="tl"/>
          </a:blipFill>
        </p:spPr>
        <p:txBody>
          <a:bodyPr wrap="square">
            <a:spAutoFit/>
          </a:bodyPr>
          <a:lstStyle/>
          <a:p>
            <a:pPr>
              <a:defRPr/>
            </a:pPr>
            <a:endParaRPr lang="en-US" sz="3200" b="1" dirty="0" smtClean="0">
              <a:solidFill>
                <a:srgbClr val="92D050"/>
              </a:solidFill>
              <a:latin typeface="Arial" pitchFamily="34" charset="0"/>
              <a:cs typeface="Arial" pitchFamily="34" charset="0"/>
            </a:endParaRPr>
          </a:p>
          <a:p>
            <a:pPr>
              <a:defRPr/>
            </a:pPr>
            <a:endParaRPr lang="en-US" sz="3200" b="1" dirty="0" smtClean="0">
              <a:solidFill>
                <a:srgbClr val="92D050"/>
              </a:solidFill>
              <a:latin typeface="Arial" pitchFamily="34" charset="0"/>
              <a:cs typeface="Arial" pitchFamily="34" charset="0"/>
            </a:endParaRPr>
          </a:p>
          <a:p>
            <a:pPr>
              <a:defRPr/>
            </a:pPr>
            <a:r>
              <a:rPr lang="en-US" sz="3200" b="1" dirty="0" smtClean="0">
                <a:solidFill>
                  <a:srgbClr val="92D050"/>
                </a:solidFill>
                <a:latin typeface="Arial" pitchFamily="34" charset="0"/>
                <a:cs typeface="Arial" pitchFamily="34" charset="0"/>
              </a:rPr>
              <a:t>The riverbed and abutments along the dam axis should be explored through adequate number of drill holes.</a:t>
            </a:r>
          </a:p>
          <a:p>
            <a:pPr>
              <a:defRPr/>
            </a:pPr>
            <a:endParaRPr lang="en-US" sz="3200" b="1" dirty="0" smtClean="0">
              <a:solidFill>
                <a:srgbClr val="92D050"/>
              </a:solidFill>
              <a:latin typeface="Arial" pitchFamily="34" charset="0"/>
              <a:cs typeface="Arial" pitchFamily="34" charset="0"/>
            </a:endParaRPr>
          </a:p>
          <a:p>
            <a:pPr>
              <a:defRPr/>
            </a:pPr>
            <a:endParaRPr lang="en-US" sz="3200" b="1" dirty="0" smtClean="0">
              <a:solidFill>
                <a:srgbClr val="FFC000"/>
              </a:solidFill>
              <a:latin typeface="Arial" pitchFamily="34" charset="0"/>
              <a:cs typeface="Arial" pitchFamily="34" charset="0"/>
            </a:endParaRPr>
          </a:p>
          <a:p>
            <a:pPr>
              <a:defRPr/>
            </a:pPr>
            <a:r>
              <a:rPr lang="en-US" sz="3200" b="1" dirty="0" smtClean="0">
                <a:solidFill>
                  <a:srgbClr val="FFC000"/>
                </a:solidFill>
                <a:latin typeface="Arial" pitchFamily="34" charset="0"/>
                <a:cs typeface="Arial" pitchFamily="34" charset="0"/>
              </a:rPr>
              <a:t>The drill holes may extend at least 10-15m into foundation grade rock in general or </a:t>
            </a:r>
            <a:r>
              <a:rPr lang="en-US" sz="3200" b="1" dirty="0" err="1" smtClean="0">
                <a:solidFill>
                  <a:srgbClr val="FFC000"/>
                </a:solidFill>
                <a:latin typeface="Arial" pitchFamily="34" charset="0"/>
                <a:cs typeface="Arial" pitchFamily="34" charset="0"/>
              </a:rPr>
              <a:t>atleast</a:t>
            </a:r>
            <a:r>
              <a:rPr lang="en-US" sz="3200" b="1" dirty="0" smtClean="0">
                <a:solidFill>
                  <a:srgbClr val="FFC000"/>
                </a:solidFill>
                <a:latin typeface="Arial" pitchFamily="34" charset="0"/>
                <a:cs typeface="Arial" pitchFamily="34" charset="0"/>
              </a:rPr>
              <a:t> 30m below foundation grade in case of structures to be founded on permeable foundation. </a:t>
            </a:r>
            <a:endParaRPr lang="en-US" sz="3200" b="1" dirty="0" smtClean="0">
              <a:solidFill>
                <a:schemeClr val="tx2">
                  <a:lumMod val="40000"/>
                  <a:lumOff val="60000"/>
                </a:schemeClr>
              </a:solidFill>
              <a:latin typeface="Arial" pitchFamily="34" charset="0"/>
              <a:cs typeface="Arial" pitchFamily="34" charset="0"/>
            </a:endParaRPr>
          </a:p>
          <a:p>
            <a:pPr>
              <a:defRPr/>
            </a:pPr>
            <a:r>
              <a:rPr lang="en-US" sz="3200" b="1"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610600" cy="5786199"/>
          </a:xfrm>
          <a:prstGeom prst="rect">
            <a:avLst/>
          </a:prstGeom>
        </p:spPr>
        <p:txBody>
          <a:bodyPr wrap="square">
            <a:spAutoFit/>
          </a:bodyPr>
          <a:lstStyle/>
          <a:p>
            <a:pPr>
              <a:defRPr/>
            </a:pPr>
            <a:r>
              <a:rPr lang="en-US" sz="3200" b="1" dirty="0" smtClean="0">
                <a:latin typeface="Arial" pitchFamily="34" charset="0"/>
                <a:cs typeface="Arial" pitchFamily="34" charset="0"/>
              </a:rPr>
              <a:t>One or two drill holes may be extended to depth down to which foundation treatments are likely to extend.</a:t>
            </a:r>
          </a:p>
          <a:p>
            <a:pPr>
              <a:defRPr/>
            </a:pPr>
            <a:endParaRPr lang="en-US" sz="3200" b="1" dirty="0" smtClean="0">
              <a:latin typeface="Arial" pitchFamily="34" charset="0"/>
              <a:cs typeface="Arial" pitchFamily="34" charset="0"/>
            </a:endParaRPr>
          </a:p>
          <a:p>
            <a:pPr>
              <a:buFont typeface="Wingdings" pitchFamily="2" charset="2"/>
              <a:buChar char="ü"/>
            </a:pPr>
            <a:r>
              <a:rPr lang="en-US" sz="3200" b="1" dirty="0" smtClean="0">
                <a:solidFill>
                  <a:srgbClr val="0070C0"/>
                </a:solidFill>
                <a:latin typeface="Arial" pitchFamily="34" charset="0"/>
                <a:cs typeface="Arial" pitchFamily="34" charset="0"/>
              </a:rPr>
              <a:t>Adequate no. of drill holes should be drilled at the toe of the dam and in the energy dissipation structure.</a:t>
            </a:r>
          </a:p>
          <a:p>
            <a:pPr>
              <a:buFont typeface="Wingdings" pitchFamily="2" charset="2"/>
              <a:buChar char="ü"/>
            </a:pPr>
            <a:endParaRPr lang="en-US" sz="3200" b="1" dirty="0" smtClean="0">
              <a:solidFill>
                <a:srgbClr val="0070C0"/>
              </a:solidFill>
              <a:latin typeface="Arial" pitchFamily="34" charset="0"/>
              <a:cs typeface="Arial" pitchFamily="34" charset="0"/>
            </a:endParaRPr>
          </a:p>
          <a:p>
            <a:pPr>
              <a:buFont typeface="Wingdings" pitchFamily="2" charset="2"/>
              <a:buChar char="ü"/>
            </a:pPr>
            <a:r>
              <a:rPr lang="en-US" sz="3200" b="1" dirty="0" smtClean="0">
                <a:solidFill>
                  <a:srgbClr val="C00000"/>
                </a:solidFill>
                <a:latin typeface="Arial" pitchFamily="34" charset="0"/>
                <a:cs typeface="Arial" pitchFamily="34" charset="0"/>
              </a:rPr>
              <a:t>If the conditions in the riverbed can not be established by vertical drilling, inclined drill holes may drilled from banks.</a:t>
            </a:r>
          </a:p>
          <a:p>
            <a:pPr>
              <a:defRPr/>
            </a:pP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0" y="1052513"/>
            <a:ext cx="9144000" cy="366712"/>
          </a:xfrm>
          <a:prstGeom prst="rect">
            <a:avLst/>
          </a:prstGeom>
          <a:noFill/>
          <a:ln w="9525">
            <a:noFill/>
            <a:miter lim="800000"/>
            <a:headEnd/>
            <a:tailEnd/>
          </a:ln>
        </p:spPr>
        <p:txBody>
          <a:bodyPr>
            <a:spAutoFit/>
          </a:bodyPr>
          <a:lstStyle/>
          <a:p>
            <a:endParaRPr lang="en-US"/>
          </a:p>
        </p:txBody>
      </p:sp>
      <p:sp>
        <p:nvSpPr>
          <p:cNvPr id="56323" name="Text Box 5"/>
          <p:cNvSpPr txBox="1">
            <a:spLocks noChangeArrowheads="1"/>
          </p:cNvSpPr>
          <p:nvPr/>
        </p:nvSpPr>
        <p:spPr bwMode="auto">
          <a:xfrm>
            <a:off x="323850" y="404813"/>
            <a:ext cx="8496300" cy="366712"/>
          </a:xfrm>
          <a:prstGeom prst="rect">
            <a:avLst/>
          </a:prstGeom>
          <a:noFill/>
          <a:ln w="9525">
            <a:noFill/>
            <a:miter lim="800000"/>
            <a:headEnd/>
            <a:tailEnd/>
          </a:ln>
        </p:spPr>
        <p:txBody>
          <a:bodyPr>
            <a:spAutoFit/>
          </a:bodyPr>
          <a:lstStyle/>
          <a:p>
            <a:endParaRPr lang="en-US"/>
          </a:p>
        </p:txBody>
      </p:sp>
      <p:sp>
        <p:nvSpPr>
          <p:cNvPr id="56324" name="Text Box 6"/>
          <p:cNvSpPr txBox="1">
            <a:spLocks noChangeArrowheads="1"/>
          </p:cNvSpPr>
          <p:nvPr/>
        </p:nvSpPr>
        <p:spPr bwMode="auto">
          <a:xfrm>
            <a:off x="0" y="404813"/>
            <a:ext cx="9144000" cy="366712"/>
          </a:xfrm>
          <a:prstGeom prst="rect">
            <a:avLst/>
          </a:prstGeom>
          <a:noFill/>
          <a:ln w="9525">
            <a:noFill/>
            <a:miter lim="800000"/>
            <a:headEnd/>
            <a:tailEnd/>
          </a:ln>
        </p:spPr>
        <p:txBody>
          <a:bodyPr>
            <a:spAutoFit/>
          </a:bodyPr>
          <a:lstStyle/>
          <a:p>
            <a:endParaRPr lang="en-US"/>
          </a:p>
        </p:txBody>
      </p:sp>
      <p:sp>
        <p:nvSpPr>
          <p:cNvPr id="56325" name="Text Box 7"/>
          <p:cNvSpPr txBox="1">
            <a:spLocks noChangeArrowheads="1"/>
          </p:cNvSpPr>
          <p:nvPr/>
        </p:nvSpPr>
        <p:spPr bwMode="auto">
          <a:xfrm>
            <a:off x="303213" y="714375"/>
            <a:ext cx="184150" cy="366713"/>
          </a:xfrm>
          <a:prstGeom prst="rect">
            <a:avLst/>
          </a:prstGeom>
          <a:noFill/>
          <a:ln w="9525">
            <a:noFill/>
            <a:miter lim="800000"/>
            <a:headEnd/>
            <a:tailEnd/>
          </a:ln>
        </p:spPr>
        <p:txBody>
          <a:bodyPr wrap="none">
            <a:spAutoFit/>
          </a:bodyPr>
          <a:lstStyle/>
          <a:p>
            <a:endParaRPr lang="en-US"/>
          </a:p>
        </p:txBody>
      </p:sp>
      <p:sp>
        <p:nvSpPr>
          <p:cNvPr id="56326" name="Text Box 8"/>
          <p:cNvSpPr txBox="1">
            <a:spLocks noChangeArrowheads="1"/>
          </p:cNvSpPr>
          <p:nvPr/>
        </p:nvSpPr>
        <p:spPr bwMode="auto">
          <a:xfrm>
            <a:off x="0" y="0"/>
            <a:ext cx="9144000" cy="1569660"/>
          </a:xfrm>
          <a:prstGeom prst="rect">
            <a:avLst/>
          </a:prstGeom>
          <a:blipFill>
            <a:blip r:embed="rId3" cstate="print"/>
            <a:tile tx="0" ty="0" sx="100000" sy="100000" flip="none" algn="tl"/>
          </a:blipFill>
          <a:ln w="9525">
            <a:noFill/>
            <a:miter lim="800000"/>
            <a:headEnd/>
            <a:tailEnd/>
          </a:ln>
        </p:spPr>
        <p:txBody>
          <a:bodyPr wrap="square">
            <a:spAutoFit/>
          </a:bodyPr>
          <a:lstStyle/>
          <a:p>
            <a:pPr>
              <a:defRPr/>
            </a:pPr>
            <a:endParaRPr lang="en-US" sz="3200" b="1" dirty="0" smtClean="0">
              <a:solidFill>
                <a:srgbClr val="FFFF00"/>
              </a:solidFill>
              <a:latin typeface="Arial" pitchFamily="34" charset="0"/>
              <a:cs typeface="Arial" pitchFamily="34" charset="0"/>
            </a:endParaRPr>
          </a:p>
          <a:p>
            <a:pPr>
              <a:defRPr/>
            </a:pPr>
            <a:r>
              <a:rPr lang="en-US" sz="3200" b="1" dirty="0" smtClean="0">
                <a:solidFill>
                  <a:srgbClr val="FFFF00"/>
                </a:solidFill>
                <a:latin typeface="Arial" pitchFamily="34" charset="0"/>
                <a:cs typeface="Arial" pitchFamily="34" charset="0"/>
              </a:rPr>
              <a:t>Permeability tests may be conducted in all the drill holes</a:t>
            </a:r>
          </a:p>
        </p:txBody>
      </p:sp>
      <p:sp>
        <p:nvSpPr>
          <p:cNvPr id="7" name="Rectangle 6"/>
          <p:cNvSpPr/>
          <p:nvPr/>
        </p:nvSpPr>
        <p:spPr>
          <a:xfrm>
            <a:off x="0" y="1447800"/>
            <a:ext cx="9144000" cy="5509200"/>
          </a:xfrm>
          <a:prstGeom prst="rect">
            <a:avLst/>
          </a:prstGeom>
          <a:blipFill>
            <a:blip r:embed="rId3" cstate="print"/>
            <a:tile tx="0" ty="0" sx="100000" sy="100000" flip="none" algn="tl"/>
          </a:blipFill>
        </p:spPr>
        <p:txBody>
          <a:bodyPr wrap="square">
            <a:spAutoFit/>
          </a:bodyPr>
          <a:lstStyle/>
          <a:p>
            <a:pPr>
              <a:buClr>
                <a:srgbClr val="00FFFF"/>
              </a:buClr>
              <a:buFont typeface="Wingdings" pitchFamily="2" charset="2"/>
              <a:buChar char="ü"/>
            </a:pPr>
            <a:endParaRPr lang="en-US" sz="3200" b="1" dirty="0" smtClean="0">
              <a:solidFill>
                <a:srgbClr val="66FF33"/>
              </a:solidFill>
            </a:endParaRPr>
          </a:p>
          <a:p>
            <a:pPr>
              <a:buClr>
                <a:srgbClr val="00FFFF"/>
              </a:buClr>
              <a:buFont typeface="Wingdings" pitchFamily="2" charset="2"/>
              <a:buChar char="ü"/>
            </a:pPr>
            <a:r>
              <a:rPr lang="en-US" sz="3200" b="1" dirty="0" smtClean="0">
                <a:solidFill>
                  <a:srgbClr val="66FF33"/>
                </a:solidFill>
                <a:latin typeface="Arial" pitchFamily="34" charset="0"/>
                <a:cs typeface="Arial" pitchFamily="34" charset="0"/>
              </a:rPr>
              <a:t>The goutability of the foundation should also be established at this stage through trial or test grouting.</a:t>
            </a:r>
          </a:p>
          <a:p>
            <a:pPr>
              <a:buClr>
                <a:srgbClr val="00FFFF"/>
              </a:buClr>
              <a:buFont typeface="Wingdings" pitchFamily="2" charset="2"/>
              <a:buChar char="ü"/>
            </a:pPr>
            <a:endParaRPr lang="en-US" sz="3200" b="1" dirty="0" smtClean="0">
              <a:solidFill>
                <a:srgbClr val="66FF33"/>
              </a:solidFill>
              <a:latin typeface="Arial" pitchFamily="34" charset="0"/>
              <a:cs typeface="Arial" pitchFamily="34" charset="0"/>
            </a:endParaRPr>
          </a:p>
          <a:p>
            <a:pPr>
              <a:buClr>
                <a:srgbClr val="00FFFF"/>
              </a:buClr>
              <a:buFont typeface="Wingdings" pitchFamily="2" charset="2"/>
              <a:buChar char="ü"/>
            </a:pPr>
            <a:endParaRPr lang="en-US" sz="3200" b="1" dirty="0" smtClean="0">
              <a:solidFill>
                <a:srgbClr val="66FF33"/>
              </a:solidFill>
              <a:latin typeface="Arial" pitchFamily="34" charset="0"/>
              <a:cs typeface="Arial" pitchFamily="34" charset="0"/>
            </a:endParaRPr>
          </a:p>
          <a:p>
            <a:pPr>
              <a:buClr>
                <a:srgbClr val="00FFFF"/>
              </a:buClr>
              <a:buFont typeface="Wingdings" pitchFamily="2" charset="2"/>
              <a:buChar char="ü"/>
            </a:pPr>
            <a:r>
              <a:rPr lang="en-US" sz="3200" b="1" dirty="0" smtClean="0">
                <a:solidFill>
                  <a:schemeClr val="accent6">
                    <a:lumMod val="90000"/>
                  </a:schemeClr>
                </a:solidFill>
                <a:latin typeface="Arial" pitchFamily="34" charset="0"/>
                <a:cs typeface="Arial" pitchFamily="34" charset="0"/>
              </a:rPr>
              <a:t>The geotechnical properties of the foundation medium </a:t>
            </a:r>
            <a:r>
              <a:rPr lang="en-US" sz="3200" b="1" dirty="0" smtClean="0">
                <a:solidFill>
                  <a:schemeClr val="accent6">
                    <a:lumMod val="90000"/>
                  </a:schemeClr>
                </a:solidFill>
                <a:latin typeface="Arial" pitchFamily="34" charset="0"/>
                <a:cs typeface="Arial" pitchFamily="34" charset="0"/>
              </a:rPr>
              <a:t>may </a:t>
            </a:r>
            <a:r>
              <a:rPr lang="en-US" sz="3200" b="1" dirty="0" smtClean="0">
                <a:solidFill>
                  <a:schemeClr val="accent6">
                    <a:lumMod val="90000"/>
                  </a:schemeClr>
                </a:solidFill>
                <a:latin typeface="Arial" pitchFamily="34" charset="0"/>
                <a:cs typeface="Arial" pitchFamily="34" charset="0"/>
              </a:rPr>
              <a:t>be determined by conducting laboratory tests on samples and in-situ tests at specific locations</a:t>
            </a:r>
          </a:p>
          <a:p>
            <a:pPr>
              <a:buClr>
                <a:srgbClr val="00FFFF"/>
              </a:buClr>
              <a:buFont typeface="Wingdings" pitchFamily="2" charset="2"/>
              <a:buChar char="ü"/>
            </a:pPr>
            <a:endParaRPr lang="en-US" sz="3200" b="1" dirty="0">
              <a:solidFill>
                <a:srgbClr val="00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144000" cy="1676400"/>
          </a:xfrm>
          <a:solidFill>
            <a:schemeClr val="accent6">
              <a:lumMod val="75000"/>
            </a:schemeClr>
          </a:solidFill>
        </p:spPr>
        <p:txBody>
          <a:bodyPr>
            <a:normAutofit/>
          </a:bodyPr>
          <a:lstStyle/>
          <a:p>
            <a:pPr algn="l" eaLnBrk="1" hangingPunct="1">
              <a:defRPr/>
            </a:pPr>
            <a:r>
              <a:rPr lang="en-US" sz="2000" b="1" dirty="0" smtClean="0"/>
              <a:t>Geophysical Explorations</a:t>
            </a:r>
            <a:r>
              <a:rPr lang="en-US" sz="2000" dirty="0" smtClean="0"/>
              <a:t> </a:t>
            </a:r>
          </a:p>
        </p:txBody>
      </p:sp>
      <p:sp>
        <p:nvSpPr>
          <p:cNvPr id="104451" name="Rectangle 3"/>
          <p:cNvSpPr>
            <a:spLocks noGrp="1" noChangeArrowheads="1"/>
          </p:cNvSpPr>
          <p:nvPr>
            <p:ph idx="1"/>
          </p:nvPr>
        </p:nvSpPr>
        <p:spPr>
          <a:xfrm>
            <a:off x="0" y="1700213"/>
            <a:ext cx="9144000" cy="5157787"/>
          </a:xfrm>
          <a:solidFill>
            <a:srgbClr val="66FF33"/>
          </a:solidFill>
        </p:spPr>
        <p:txBody>
          <a:bodyPr/>
          <a:lstStyle/>
          <a:p>
            <a:pPr eaLnBrk="1" hangingPunct="1">
              <a:defRPr/>
            </a:pPr>
            <a:r>
              <a:rPr lang="en-US" dirty="0" smtClean="0">
                <a:solidFill>
                  <a:srgbClr val="3333FF"/>
                </a:solidFill>
              </a:rPr>
              <a:t> </a:t>
            </a:r>
            <a:r>
              <a:rPr lang="en-US" b="1" dirty="0" smtClean="0">
                <a:solidFill>
                  <a:srgbClr val="C00000"/>
                </a:solidFill>
                <a:latin typeface="Arial" pitchFamily="34" charset="0"/>
                <a:cs typeface="Arial" pitchFamily="34" charset="0"/>
              </a:rPr>
              <a:t>Since drilling and other subsurface explorations are costly and time consuming operations, these may be supplemented </a:t>
            </a:r>
            <a:r>
              <a:rPr lang="en-US" b="1" dirty="0" err="1" smtClean="0">
                <a:solidFill>
                  <a:srgbClr val="C00000"/>
                </a:solidFill>
                <a:latin typeface="Arial" pitchFamily="34" charset="0"/>
                <a:cs typeface="Arial" pitchFamily="34" charset="0"/>
              </a:rPr>
              <a:t>witn</a:t>
            </a:r>
            <a:r>
              <a:rPr lang="en-US" b="1" dirty="0" smtClean="0">
                <a:solidFill>
                  <a:srgbClr val="C00000"/>
                </a:solidFill>
                <a:latin typeface="Arial" pitchFamily="34" charset="0"/>
                <a:cs typeface="Arial" pitchFamily="34" charset="0"/>
              </a:rPr>
              <a:t> geophysics explorations wherever possible.</a:t>
            </a:r>
          </a:p>
          <a:p>
            <a:pPr eaLnBrk="1" hangingPunct="1">
              <a:defRPr/>
            </a:pPr>
            <a:endParaRPr lang="en-US" b="1" dirty="0" smtClean="0">
              <a:solidFill>
                <a:srgbClr val="92D050"/>
              </a:solidFill>
              <a:latin typeface="Arial" pitchFamily="34" charset="0"/>
              <a:cs typeface="Arial" pitchFamily="34" charset="0"/>
            </a:endParaRPr>
          </a:p>
          <a:p>
            <a:pPr eaLnBrk="1" hangingPunct="1">
              <a:defRPr/>
            </a:pPr>
            <a:r>
              <a:rPr lang="en-US" b="1" dirty="0" smtClean="0">
                <a:solidFill>
                  <a:schemeClr val="accent3">
                    <a:lumMod val="50000"/>
                  </a:schemeClr>
                </a:solidFill>
                <a:latin typeface="Arial" pitchFamily="34" charset="0"/>
                <a:cs typeface="Arial" pitchFamily="34" charset="0"/>
              </a:rPr>
              <a:t>The gap areas can be explored through geophysical techniques as these yield quick results.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9144000" cy="2057400"/>
          </a:xfrm>
          <a:blipFill>
            <a:blip r:embed="rId2" cstate="print"/>
            <a:tile tx="0" ty="0" sx="100000" sy="100000" flip="none" algn="tl"/>
          </a:blipFill>
        </p:spPr>
        <p:txBody>
          <a:bodyPr>
            <a:normAutofit/>
          </a:bodyPr>
          <a:lstStyle/>
          <a:p>
            <a:pPr algn="l" eaLnBrk="1" hangingPunct="1">
              <a:defRPr/>
            </a:pPr>
            <a:r>
              <a:rPr lang="en-US" sz="3200" b="1" dirty="0" smtClean="0">
                <a:solidFill>
                  <a:srgbClr val="7030A0"/>
                </a:solidFill>
                <a:latin typeface="Arial" pitchFamily="34" charset="0"/>
                <a:cs typeface="Arial" pitchFamily="34" charset="0"/>
              </a:rPr>
              <a:t>These can be employed to determine the depth to bedrock in overburden covered areas and assess the nature &amp; quality of the strata in </a:t>
            </a:r>
            <a:r>
              <a:rPr lang="en-US" sz="3200" b="1" dirty="0" smtClean="0">
                <a:solidFill>
                  <a:srgbClr val="7030A0"/>
                </a:solidFill>
                <a:latin typeface="Arial" pitchFamily="34" charset="0"/>
                <a:cs typeface="Arial" pitchFamily="34" charset="0"/>
              </a:rPr>
              <a:t>combination with </a:t>
            </a:r>
            <a:r>
              <a:rPr lang="en-US" sz="3200" b="1" dirty="0" smtClean="0">
                <a:solidFill>
                  <a:srgbClr val="7030A0"/>
                </a:solidFill>
                <a:latin typeface="Arial" pitchFamily="34" charset="0"/>
                <a:cs typeface="Arial" pitchFamily="34" charset="0"/>
              </a:rPr>
              <a:t>drilling in case of </a:t>
            </a:r>
          </a:p>
        </p:txBody>
      </p:sp>
      <p:sp>
        <p:nvSpPr>
          <p:cNvPr id="105475" name="Rectangle 3"/>
          <p:cNvSpPr>
            <a:spLocks noGrp="1" noChangeArrowheads="1"/>
          </p:cNvSpPr>
          <p:nvPr>
            <p:ph idx="1"/>
          </p:nvPr>
        </p:nvSpPr>
        <p:spPr>
          <a:xfrm>
            <a:off x="0" y="1905000"/>
            <a:ext cx="9144000" cy="4953000"/>
          </a:xfrm>
          <a:blipFill>
            <a:blip r:embed="rId2" cstate="print"/>
            <a:tile tx="0" ty="0" sx="100000" sy="100000" flip="none" algn="tl"/>
          </a:blipFill>
        </p:spPr>
        <p:txBody>
          <a:bodyPr>
            <a:normAutofit/>
          </a:bodyPr>
          <a:lstStyle/>
          <a:p>
            <a:pPr eaLnBrk="1" hangingPunct="1">
              <a:defRPr/>
            </a:pPr>
            <a:r>
              <a:rPr lang="en-US" b="1" dirty="0" smtClean="0">
                <a:solidFill>
                  <a:srgbClr val="C00000"/>
                </a:solidFill>
                <a:latin typeface="Arial" pitchFamily="34" charset="0"/>
                <a:cs typeface="Arial" pitchFamily="34" charset="0"/>
              </a:rPr>
              <a:t>dams, </a:t>
            </a:r>
          </a:p>
          <a:p>
            <a:pPr eaLnBrk="1" hangingPunct="1">
              <a:defRPr/>
            </a:pPr>
            <a:r>
              <a:rPr lang="en-US" b="1" dirty="0" smtClean="0">
                <a:latin typeface="Arial" pitchFamily="34" charset="0"/>
                <a:cs typeface="Arial" pitchFamily="34" charset="0"/>
              </a:rPr>
              <a:t>surface powerhouses </a:t>
            </a:r>
          </a:p>
          <a:p>
            <a:pPr eaLnBrk="1" hangingPunct="1">
              <a:defRPr/>
            </a:pPr>
            <a:r>
              <a:rPr lang="en-US" b="1" dirty="0" smtClean="0">
                <a:solidFill>
                  <a:schemeClr val="tx2">
                    <a:lumMod val="20000"/>
                    <a:lumOff val="80000"/>
                  </a:schemeClr>
                </a:solidFill>
                <a:latin typeface="Arial" pitchFamily="34" charset="0"/>
                <a:cs typeface="Arial" pitchFamily="34" charset="0"/>
              </a:rPr>
              <a:t>in selected areas along tunnel routes.</a:t>
            </a:r>
          </a:p>
          <a:p>
            <a:pPr eaLnBrk="1" hangingPunct="1">
              <a:defRPr/>
            </a:pPr>
            <a:r>
              <a:rPr lang="en-US" b="1" dirty="0" smtClean="0">
                <a:solidFill>
                  <a:srgbClr val="006699"/>
                </a:solidFill>
                <a:latin typeface="Arial" pitchFamily="34" charset="0"/>
                <a:cs typeface="Arial" pitchFamily="34" charset="0"/>
              </a:rPr>
              <a:t>along penstock/ pressure shaft alignments</a:t>
            </a:r>
          </a:p>
          <a:p>
            <a:pPr eaLnBrk="1" hangingPunct="1">
              <a:defRPr/>
            </a:pPr>
            <a:r>
              <a:rPr lang="en-US" b="1" dirty="0" smtClean="0">
                <a:solidFill>
                  <a:srgbClr val="C00000"/>
                </a:solidFill>
                <a:latin typeface="Arial" pitchFamily="34" charset="0"/>
                <a:cs typeface="Arial" pitchFamily="34" charset="0"/>
              </a:rPr>
              <a:t>ground water investigations  along tunnels and</a:t>
            </a:r>
          </a:p>
          <a:p>
            <a:pPr eaLnBrk="1" hangingPunct="1">
              <a:defRPr/>
            </a:pPr>
            <a:r>
              <a:rPr lang="en-US" b="1" dirty="0" smtClean="0">
                <a:solidFill>
                  <a:srgbClr val="002060"/>
                </a:solidFill>
                <a:latin typeface="Arial" pitchFamily="34" charset="0"/>
                <a:cs typeface="Arial" pitchFamily="34" charset="0"/>
              </a:rPr>
              <a:t>Delineation of cavities, caverns, channels in case of </a:t>
            </a:r>
            <a:r>
              <a:rPr lang="en-US" b="1" dirty="0" err="1" smtClean="0">
                <a:solidFill>
                  <a:srgbClr val="002060"/>
                </a:solidFill>
                <a:latin typeface="Arial" pitchFamily="34" charset="0"/>
                <a:cs typeface="Arial" pitchFamily="34" charset="0"/>
              </a:rPr>
              <a:t>karst</a:t>
            </a:r>
            <a:endParaRPr lang="en-US" b="1" dirty="0" smtClean="0">
              <a:solidFill>
                <a:srgbClr val="0020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blipFill>
            <a:blip r:embed="rId2" cstate="print"/>
            <a:tile tx="0" ty="0" sx="100000" sy="100000" flip="none" algn="tl"/>
          </a:blipFill>
        </p:spPr>
        <p:txBody>
          <a:bodyPr>
            <a:normAutofit/>
          </a:bodyPr>
          <a:lstStyle/>
          <a:p>
            <a:pPr algn="l"/>
            <a:r>
              <a:rPr lang="en-US" sz="1800" b="1" dirty="0" smtClean="0">
                <a:solidFill>
                  <a:srgbClr val="C00000"/>
                </a:solidFill>
                <a:latin typeface="Arial" pitchFamily="34" charset="0"/>
                <a:cs typeface="Arial" pitchFamily="34" charset="0"/>
              </a:rPr>
              <a:t>Exploratory pitting and trenching</a:t>
            </a:r>
            <a:endParaRPr lang="en-US" sz="18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0" y="1295400"/>
            <a:ext cx="9144000" cy="5562600"/>
          </a:xfrm>
          <a:blipFill>
            <a:blip r:embed="rId3" cstate="print"/>
            <a:tile tx="0" ty="0" sx="100000" sy="100000" flip="none" algn="tl"/>
          </a:blipFill>
        </p:spPr>
        <p:txBody>
          <a:bodyPr/>
          <a:lstStyle/>
          <a:p>
            <a:r>
              <a:rPr lang="en-US" b="1" dirty="0" smtClean="0">
                <a:latin typeface="Arial" pitchFamily="34" charset="0"/>
                <a:cs typeface="Arial" pitchFamily="34" charset="0"/>
              </a:rPr>
              <a:t>The abutments and riverbed in some cases can be explored through exploratory pits and trenches where overburden is not expected to be thick.</a:t>
            </a:r>
          </a:p>
          <a:p>
            <a:endParaRPr lang="en-US" b="1" dirty="0" smtClean="0">
              <a:latin typeface="Arial" pitchFamily="34" charset="0"/>
              <a:cs typeface="Arial" pitchFamily="34" charset="0"/>
            </a:endParaRPr>
          </a:p>
          <a:p>
            <a:r>
              <a:rPr lang="en-US" b="1" dirty="0" smtClean="0">
                <a:solidFill>
                  <a:srgbClr val="C00000"/>
                </a:solidFill>
                <a:latin typeface="Arial" pitchFamily="34" charset="0"/>
                <a:cs typeface="Arial" pitchFamily="34" charset="0"/>
              </a:rPr>
              <a:t>These are common tools in case of investigation of borrow areas.</a:t>
            </a:r>
          </a:p>
          <a:p>
            <a:endParaRPr lang="en-US" b="1" dirty="0" smtClean="0">
              <a:latin typeface="Arial" pitchFamily="34" charset="0"/>
              <a:cs typeface="Arial" pitchFamily="34" charset="0"/>
            </a:endParaRPr>
          </a:p>
          <a:p>
            <a:r>
              <a:rPr lang="en-US" b="1" dirty="0" smtClean="0">
                <a:solidFill>
                  <a:srgbClr val="006699"/>
                </a:solidFill>
                <a:latin typeface="Arial" pitchFamily="34" charset="0"/>
                <a:cs typeface="Arial" pitchFamily="34" charset="0"/>
              </a:rPr>
              <a:t>These can be utilized to collect samples for testing and conducting field tests.</a:t>
            </a:r>
            <a:endParaRPr lang="en-US" b="1" dirty="0">
              <a:solidFill>
                <a:srgbClr val="006699"/>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blipFill>
            <a:blip r:embed="rId2" cstate="print"/>
            <a:tile tx="0" ty="0" sx="100000" sy="100000" flip="none" algn="tl"/>
          </a:blipFill>
        </p:spPr>
        <p:txBody>
          <a:bodyPr>
            <a:noAutofit/>
          </a:bodyPr>
          <a:lstStyle/>
          <a:p>
            <a:pPr algn="l"/>
            <a:r>
              <a:rPr lang="en-US" sz="2000" b="1" dirty="0" smtClean="0">
                <a:solidFill>
                  <a:srgbClr val="66FF33"/>
                </a:solidFill>
              </a:rPr>
              <a:t>      Exploratory </a:t>
            </a:r>
            <a:r>
              <a:rPr lang="en-US" sz="2000" b="1" dirty="0" smtClean="0">
                <a:solidFill>
                  <a:srgbClr val="66FF33"/>
                </a:solidFill>
              </a:rPr>
              <a:t>Drifting</a:t>
            </a:r>
            <a:endParaRPr lang="en-US" sz="2000" dirty="0">
              <a:solidFill>
                <a:srgbClr val="66FF33"/>
              </a:solidFill>
            </a:endParaRPr>
          </a:p>
        </p:txBody>
      </p:sp>
      <p:sp>
        <p:nvSpPr>
          <p:cNvPr id="3" name="Content Placeholder 2"/>
          <p:cNvSpPr>
            <a:spLocks noGrp="1"/>
          </p:cNvSpPr>
          <p:nvPr>
            <p:ph idx="1"/>
          </p:nvPr>
        </p:nvSpPr>
        <p:spPr>
          <a:xfrm>
            <a:off x="0" y="533400"/>
            <a:ext cx="9144000" cy="6324600"/>
          </a:xfrm>
          <a:blipFill>
            <a:blip r:embed="rId2" cstate="print"/>
            <a:tile tx="0" ty="0" sx="100000" sy="100000" flip="none" algn="tl"/>
          </a:blipFill>
        </p:spPr>
        <p:txBody>
          <a:bodyPr>
            <a:normAutofit fontScale="62500" lnSpcReduction="20000"/>
          </a:bodyPr>
          <a:lstStyle/>
          <a:p>
            <a:r>
              <a:rPr lang="en-US" sz="5100" b="1" dirty="0" smtClean="0">
                <a:solidFill>
                  <a:srgbClr val="FFFF00"/>
                </a:solidFill>
              </a:rPr>
              <a:t>Both the abutments of the dam should be explored through exploratory drifts</a:t>
            </a:r>
            <a:r>
              <a:rPr lang="en-US" sz="5100" b="1" dirty="0" smtClean="0">
                <a:solidFill>
                  <a:srgbClr val="FFFF00"/>
                </a:solidFill>
              </a:rPr>
              <a:t>.</a:t>
            </a:r>
          </a:p>
          <a:p>
            <a:endParaRPr lang="en-US" sz="5100" b="1" dirty="0" smtClean="0">
              <a:solidFill>
                <a:srgbClr val="FFFF00"/>
              </a:solidFill>
            </a:endParaRPr>
          </a:p>
          <a:p>
            <a:r>
              <a:rPr lang="en-US" sz="4600" b="1" dirty="0" smtClean="0">
                <a:solidFill>
                  <a:schemeClr val="accent2">
                    <a:lumMod val="75000"/>
                  </a:schemeClr>
                </a:solidFill>
                <a:latin typeface="Arial" pitchFamily="34" charset="0"/>
                <a:cs typeface="Arial" pitchFamily="34" charset="0"/>
              </a:rPr>
              <a:t>For a dam of height </a:t>
            </a:r>
            <a:r>
              <a:rPr lang="en-US" sz="4600" b="1" dirty="0" smtClean="0">
                <a:solidFill>
                  <a:schemeClr val="accent2">
                    <a:lumMod val="75000"/>
                  </a:schemeClr>
                </a:solidFill>
                <a:latin typeface="Arial" pitchFamily="34" charset="0"/>
                <a:cs typeface="Arial" pitchFamily="34" charset="0"/>
              </a:rPr>
              <a:t>up to  50m, one drift </a:t>
            </a:r>
            <a:r>
              <a:rPr lang="en-US" sz="4600" b="1" dirty="0" smtClean="0">
                <a:solidFill>
                  <a:schemeClr val="accent2">
                    <a:lumMod val="75000"/>
                  </a:schemeClr>
                </a:solidFill>
                <a:latin typeface="Arial" pitchFamily="34" charset="0"/>
                <a:cs typeface="Arial" pitchFamily="34" charset="0"/>
              </a:rPr>
              <a:t>on either abutment with cross cuts have been recommended.</a:t>
            </a:r>
          </a:p>
          <a:p>
            <a:endParaRPr lang="en-US" sz="5100" b="1" dirty="0" smtClean="0">
              <a:solidFill>
                <a:srgbClr val="FFFF00"/>
              </a:solidFill>
            </a:endParaRPr>
          </a:p>
          <a:p>
            <a:r>
              <a:rPr lang="en-US" sz="4600" b="1" dirty="0" smtClean="0">
                <a:solidFill>
                  <a:srgbClr val="FFC000"/>
                </a:solidFill>
                <a:latin typeface="Arial" pitchFamily="34" charset="0"/>
                <a:cs typeface="Arial" pitchFamily="34" charset="0"/>
              </a:rPr>
              <a:t>For </a:t>
            </a:r>
            <a:r>
              <a:rPr lang="en-US" sz="4600" b="1" dirty="0" smtClean="0">
                <a:solidFill>
                  <a:srgbClr val="FFC000"/>
                </a:solidFill>
                <a:latin typeface="Arial" pitchFamily="34" charset="0"/>
                <a:cs typeface="Arial" pitchFamily="34" charset="0"/>
              </a:rPr>
              <a:t>a dam of height between 50m and 100m, two drifts on either abutment with cross cuts have been recommended.</a:t>
            </a:r>
          </a:p>
          <a:p>
            <a:pPr>
              <a:buNone/>
            </a:pPr>
            <a:endParaRPr lang="en-US" sz="5100" b="1" dirty="0" smtClean="0"/>
          </a:p>
          <a:p>
            <a:r>
              <a:rPr lang="en-US" sz="4600" b="1" dirty="0" smtClean="0">
                <a:solidFill>
                  <a:schemeClr val="tx2">
                    <a:lumMod val="50000"/>
                  </a:schemeClr>
                </a:solidFill>
                <a:latin typeface="Arial" pitchFamily="34" charset="0"/>
                <a:cs typeface="Arial" pitchFamily="34" charset="0"/>
              </a:rPr>
              <a:t>For a dam of height &gt; 100m, three or more drifts on either abutment with cross cuts have been recommended.</a:t>
            </a:r>
          </a:p>
          <a:p>
            <a:endParaRPr lang="en-US" b="1" dirty="0">
              <a:solidFill>
                <a:schemeClr val="accent3">
                  <a:lumMod val="60000"/>
                  <a:lumOff val="4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762000"/>
            <a:ext cx="9144000" cy="5016758"/>
          </a:xfrm>
          <a:prstGeom prst="rect">
            <a:avLst/>
          </a:prstGeom>
          <a:blipFill>
            <a:blip r:embed="rId2" cstate="print"/>
            <a:tile tx="0" ty="0" sx="100000" sy="100000" flip="none" algn="tl"/>
          </a:blipFill>
          <a:ln w="9525">
            <a:noFill/>
            <a:miter lim="800000"/>
            <a:headEnd/>
            <a:tailEnd/>
          </a:ln>
        </p:spPr>
        <p:txBody>
          <a:bodyPr wrap="square" anchor="ctr">
            <a:spAutoFit/>
          </a:bodyPr>
          <a:lstStyle/>
          <a:p>
            <a:pPr marL="717550" lvl="4"/>
            <a:r>
              <a:rPr lang="en-US" sz="3200" b="1" dirty="0" smtClean="0">
                <a:latin typeface="Arial" pitchFamily="34" charset="0"/>
                <a:cs typeface="Arial" pitchFamily="34" charset="0"/>
              </a:rPr>
              <a:t>All the exploratory drifts should be continuously logged as these progress and logs with recommendations should be supplied to designers so that, if required, designs are updated. </a:t>
            </a:r>
          </a:p>
          <a:p>
            <a:pPr marL="717550" lvl="4"/>
            <a:endParaRPr lang="en-US" sz="3200" b="1" dirty="0" smtClean="0">
              <a:latin typeface="Arial" pitchFamily="34" charset="0"/>
              <a:cs typeface="Arial" pitchFamily="34" charset="0"/>
            </a:endParaRPr>
          </a:p>
          <a:p>
            <a:pPr marL="717550" lvl="4"/>
            <a:endParaRPr lang="en-US" sz="3200" b="1" dirty="0" smtClean="0">
              <a:latin typeface="Arial" pitchFamily="34" charset="0"/>
              <a:cs typeface="Arial" pitchFamily="34" charset="0"/>
            </a:endParaRPr>
          </a:p>
          <a:p>
            <a:pPr marL="717550" lvl="4"/>
            <a:r>
              <a:rPr lang="en-US" sz="3200" b="1" dirty="0" smtClean="0">
                <a:solidFill>
                  <a:schemeClr val="accent2">
                    <a:lumMod val="75000"/>
                  </a:schemeClr>
                </a:solidFill>
                <a:latin typeface="Arial" pitchFamily="34" charset="0"/>
                <a:cs typeface="Arial" pitchFamily="34" charset="0"/>
              </a:rPr>
              <a:t>These </a:t>
            </a:r>
            <a:r>
              <a:rPr lang="en-US" sz="3200" b="1" dirty="0">
                <a:solidFill>
                  <a:schemeClr val="accent2">
                    <a:lumMod val="75000"/>
                  </a:schemeClr>
                </a:solidFill>
                <a:latin typeface="Arial" pitchFamily="34" charset="0"/>
                <a:cs typeface="Arial" pitchFamily="34" charset="0"/>
              </a:rPr>
              <a:t>are also utilized to conduct </a:t>
            </a:r>
            <a:r>
              <a:rPr lang="en-US" sz="3200" b="1" dirty="0" smtClean="0">
                <a:solidFill>
                  <a:schemeClr val="accent2">
                    <a:lumMod val="75000"/>
                  </a:schemeClr>
                </a:solidFill>
                <a:latin typeface="Arial" pitchFamily="34" charset="0"/>
                <a:cs typeface="Arial" pitchFamily="34" charset="0"/>
              </a:rPr>
              <a:t>in-situ </a:t>
            </a:r>
            <a:r>
              <a:rPr lang="en-US" sz="3200" b="1" dirty="0">
                <a:solidFill>
                  <a:schemeClr val="accent2">
                    <a:lumMod val="75000"/>
                  </a:schemeClr>
                </a:solidFill>
                <a:latin typeface="Arial" pitchFamily="34" charset="0"/>
                <a:cs typeface="Arial" pitchFamily="34" charset="0"/>
              </a:rPr>
              <a:t>rock/soil mechanics tests to characterize the behavior of </a:t>
            </a:r>
            <a:r>
              <a:rPr lang="en-US" sz="3200" b="1" dirty="0" smtClean="0">
                <a:solidFill>
                  <a:schemeClr val="accent2">
                    <a:lumMod val="75000"/>
                  </a:schemeClr>
                </a:solidFill>
                <a:latin typeface="Arial" pitchFamily="34" charset="0"/>
                <a:cs typeface="Arial" pitchFamily="34" charset="0"/>
              </a:rPr>
              <a:t>rock mass.</a:t>
            </a:r>
            <a:endParaRPr lang="en-US" sz="3200" b="1" dirty="0">
              <a:solidFill>
                <a:schemeClr val="accent2">
                  <a:lumMod val="7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239838" y="1074738"/>
            <a:ext cx="184150" cy="366712"/>
          </a:xfrm>
          <a:prstGeom prst="rect">
            <a:avLst/>
          </a:prstGeom>
          <a:noFill/>
          <a:ln w="9525">
            <a:noFill/>
            <a:miter lim="800000"/>
            <a:headEnd/>
            <a:tailEnd/>
          </a:ln>
        </p:spPr>
        <p:txBody>
          <a:bodyPr wrap="none">
            <a:spAutoFit/>
          </a:bodyPr>
          <a:lstStyle/>
          <a:p>
            <a:endParaRPr lang="en-US"/>
          </a:p>
        </p:txBody>
      </p:sp>
      <p:sp>
        <p:nvSpPr>
          <p:cNvPr id="57347" name="Text Box 5"/>
          <p:cNvSpPr txBox="1">
            <a:spLocks noChangeArrowheads="1"/>
          </p:cNvSpPr>
          <p:nvPr/>
        </p:nvSpPr>
        <p:spPr bwMode="auto">
          <a:xfrm>
            <a:off x="0" y="533400"/>
            <a:ext cx="9144000" cy="5509200"/>
          </a:xfrm>
          <a:prstGeom prst="rect">
            <a:avLst/>
          </a:prstGeom>
          <a:solidFill>
            <a:srgbClr val="CFE21E"/>
          </a:solidFill>
          <a:ln w="9525">
            <a:noFill/>
            <a:miter lim="800000"/>
            <a:headEnd/>
            <a:tailEnd/>
          </a:ln>
        </p:spPr>
        <p:txBody>
          <a:bodyPr wrap="square">
            <a:spAutoFit/>
          </a:bodyPr>
          <a:lstStyle/>
          <a:p>
            <a:pPr>
              <a:buClr>
                <a:srgbClr val="FF99FF"/>
              </a:buClr>
              <a:buFont typeface="Wingdings" pitchFamily="2" charset="2"/>
              <a:buNone/>
            </a:pPr>
            <a:endParaRPr lang="en-US" sz="3200" b="1" dirty="0">
              <a:solidFill>
                <a:srgbClr val="FF99FF"/>
              </a:solidFill>
            </a:endParaRPr>
          </a:p>
          <a:p>
            <a:pPr>
              <a:buClr>
                <a:srgbClr val="00FFFF"/>
              </a:buClr>
              <a:buFont typeface="Wingdings" pitchFamily="2" charset="2"/>
              <a:buChar char="ü"/>
            </a:pPr>
            <a:r>
              <a:rPr lang="en-US" sz="3200" b="1" dirty="0">
                <a:solidFill>
                  <a:srgbClr val="7030A0"/>
                </a:solidFill>
                <a:latin typeface="Arial" pitchFamily="34" charset="0"/>
                <a:cs typeface="Arial" pitchFamily="34" charset="0"/>
              </a:rPr>
              <a:t>The goutability of the foundation through trial or test grouting should also be established at this stage.</a:t>
            </a:r>
          </a:p>
          <a:p>
            <a:pPr>
              <a:buClr>
                <a:srgbClr val="00FFFF"/>
              </a:buClr>
              <a:buFont typeface="Wingdings" pitchFamily="2" charset="2"/>
              <a:buNone/>
            </a:pPr>
            <a:endParaRPr lang="en-US" sz="3200" b="1" dirty="0">
              <a:solidFill>
                <a:srgbClr val="00FFFF"/>
              </a:solidFill>
              <a:latin typeface="Arial" pitchFamily="34" charset="0"/>
              <a:cs typeface="Arial" pitchFamily="34" charset="0"/>
            </a:endParaRPr>
          </a:p>
          <a:p>
            <a:pPr>
              <a:buFont typeface="Wingdings" pitchFamily="2" charset="2"/>
              <a:buChar char="ü"/>
            </a:pPr>
            <a:r>
              <a:rPr lang="en-US" sz="3200" b="1" dirty="0">
                <a:solidFill>
                  <a:srgbClr val="0070C0"/>
                </a:solidFill>
                <a:latin typeface="Arial" pitchFamily="34" charset="0"/>
                <a:cs typeface="Arial" pitchFamily="34" charset="0"/>
              </a:rPr>
              <a:t>The geotechnical properties of the foundation medium should be determined by conducting laboratory tests on samples and in-situ tests at specific </a:t>
            </a:r>
            <a:r>
              <a:rPr lang="en-US" sz="3200" b="1" dirty="0" smtClean="0">
                <a:solidFill>
                  <a:srgbClr val="0070C0"/>
                </a:solidFill>
                <a:latin typeface="Arial" pitchFamily="34" charset="0"/>
                <a:cs typeface="Arial" pitchFamily="34" charset="0"/>
              </a:rPr>
              <a:t>locati</a:t>
            </a:r>
            <a:r>
              <a:rPr lang="en-US" sz="3200" b="1" dirty="0" smtClean="0">
                <a:solidFill>
                  <a:schemeClr val="accent1"/>
                </a:solidFill>
                <a:latin typeface="Arial" pitchFamily="34" charset="0"/>
                <a:cs typeface="Arial" pitchFamily="34" charset="0"/>
              </a:rPr>
              <a:t>ons.</a:t>
            </a:r>
            <a:endParaRPr lang="en-US" sz="3200" b="1" dirty="0">
              <a:solidFill>
                <a:schemeClr val="accent1"/>
              </a:solidFill>
              <a:latin typeface="Arial" pitchFamily="34" charset="0"/>
              <a:cs typeface="Arial" pitchFamily="34" charset="0"/>
            </a:endParaRPr>
          </a:p>
          <a:p>
            <a:pPr>
              <a:buFont typeface="Wingdings" pitchFamily="2" charset="2"/>
              <a:buChar char="ü"/>
            </a:pPr>
            <a:endParaRPr lang="en-US" sz="3200" b="1" dirty="0">
              <a:solidFill>
                <a:schemeClr val="accent1"/>
              </a:solidFill>
            </a:endParaRPr>
          </a:p>
          <a:p>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460625"/>
          </a:xfrm>
          <a:blipFill>
            <a:blip r:embed="rId2" cstate="print"/>
            <a:tile tx="0" ty="0" sx="100000" sy="100000" flip="none" algn="tl"/>
          </a:blipFill>
        </p:spPr>
        <p:txBody>
          <a:bodyPr>
            <a:normAutofit/>
          </a:bodyPr>
          <a:lstStyle/>
          <a:p>
            <a:pPr algn="l"/>
            <a:r>
              <a:rPr lang="en-US" sz="3200" b="1" dirty="0" smtClean="0">
                <a:latin typeface="Arial" pitchFamily="34" charset="0"/>
                <a:cs typeface="Arial" pitchFamily="34" charset="0"/>
              </a:rPr>
              <a:t>The </a:t>
            </a:r>
            <a:r>
              <a:rPr lang="en-US" sz="3200" b="1" dirty="0" err="1" smtClean="0">
                <a:latin typeface="Arial" pitchFamily="34" charset="0"/>
                <a:cs typeface="Arial" pitchFamily="34" charset="0"/>
              </a:rPr>
              <a:t>desanding</a:t>
            </a:r>
            <a:r>
              <a:rPr lang="en-US" sz="3200" b="1" dirty="0" smtClean="0">
                <a:latin typeface="Arial" pitchFamily="34" charset="0"/>
                <a:cs typeface="Arial" pitchFamily="34" charset="0"/>
              </a:rPr>
              <a:t> arrangement may either be surface one or located underground in either abutment</a:t>
            </a:r>
            <a:endParaRPr lang="en-US" sz="3200" b="1" dirty="0">
              <a:latin typeface="Arial" pitchFamily="34" charset="0"/>
              <a:cs typeface="Arial" pitchFamily="34" charset="0"/>
            </a:endParaRPr>
          </a:p>
        </p:txBody>
      </p:sp>
      <p:sp>
        <p:nvSpPr>
          <p:cNvPr id="3" name="Subtitle 2"/>
          <p:cNvSpPr>
            <a:spLocks noGrp="1"/>
          </p:cNvSpPr>
          <p:nvPr>
            <p:ph type="subTitle" idx="1"/>
          </p:nvPr>
        </p:nvSpPr>
        <p:spPr>
          <a:xfrm>
            <a:off x="0" y="2438400"/>
            <a:ext cx="9144000" cy="4419600"/>
          </a:xfrm>
          <a:blipFill>
            <a:blip r:embed="rId2" cstate="print"/>
            <a:tile tx="0" ty="0" sx="100000" sy="100000" flip="none" algn="tl"/>
          </a:blipFill>
        </p:spPr>
        <p:txBody>
          <a:bodyPr>
            <a:normAutofit fontScale="92500"/>
          </a:bodyPr>
          <a:lstStyle/>
          <a:p>
            <a:pPr algn="l"/>
            <a:r>
              <a:rPr lang="en-US" sz="3500" b="1" dirty="0" smtClean="0">
                <a:solidFill>
                  <a:srgbClr val="C00000"/>
                </a:solidFill>
                <a:latin typeface="Arial" pitchFamily="34" charset="0"/>
                <a:cs typeface="Arial" pitchFamily="34" charset="0"/>
              </a:rPr>
              <a:t>In case of structure located on the surface, the site may be explored through detailed surface geological mapping, geophysical surveys followed by confirmatory exploratory drilling incase it is covered by overburden.</a:t>
            </a:r>
          </a:p>
          <a:p>
            <a:pPr algn="l"/>
            <a:endParaRPr lang="en-US" b="1" dirty="0" smtClean="0">
              <a:latin typeface="Arial" pitchFamily="34" charset="0"/>
              <a:cs typeface="Arial" pitchFamily="34" charset="0"/>
            </a:endParaRPr>
          </a:p>
          <a:p>
            <a:pPr algn="l"/>
            <a:r>
              <a:rPr lang="en-US" b="1" dirty="0" smtClean="0">
                <a:solidFill>
                  <a:srgbClr val="006699"/>
                </a:solidFill>
                <a:latin typeface="Arial" pitchFamily="34" charset="0"/>
                <a:cs typeface="Arial" pitchFamily="34" charset="0"/>
              </a:rPr>
              <a:t>The drill holes may be drilled either 5-10m in to bed rock or 30m depth, whichever is less. </a:t>
            </a:r>
            <a:endParaRPr lang="en-US" b="1" dirty="0">
              <a:solidFill>
                <a:srgbClr val="006699"/>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ctrTitle"/>
          </p:nvPr>
        </p:nvSpPr>
        <p:spPr>
          <a:xfrm>
            <a:off x="0" y="0"/>
            <a:ext cx="5334000" cy="533400"/>
          </a:xfrm>
        </p:spPr>
        <p:txBody>
          <a:bodyPr>
            <a:normAutofit/>
          </a:bodyPr>
          <a:lstStyle/>
          <a:p>
            <a:pPr eaLnBrk="1" hangingPunct="1">
              <a:defRPr/>
            </a:pPr>
            <a:r>
              <a:rPr lang="en-US" sz="1800" b="1" dirty="0" smtClean="0">
                <a:solidFill>
                  <a:schemeClr val="tx2"/>
                </a:solidFill>
              </a:rPr>
              <a:t>Geological Investigations/ Explorations</a:t>
            </a:r>
          </a:p>
        </p:txBody>
      </p:sp>
      <p:sp>
        <p:nvSpPr>
          <p:cNvPr id="51203" name="Rectangle 7"/>
          <p:cNvSpPr>
            <a:spLocks noGrp="1" noChangeArrowheads="1"/>
          </p:cNvSpPr>
          <p:nvPr>
            <p:ph type="subTitle" idx="1"/>
          </p:nvPr>
        </p:nvSpPr>
        <p:spPr>
          <a:xfrm>
            <a:off x="0" y="609600"/>
            <a:ext cx="9144000" cy="5562600"/>
          </a:xfrm>
        </p:spPr>
        <p:txBody>
          <a:bodyPr>
            <a:normAutofit/>
          </a:bodyPr>
          <a:lstStyle/>
          <a:p>
            <a:pPr marL="347663" indent="-347663" algn="l" eaLnBrk="1" hangingPunct="1">
              <a:buClr>
                <a:schemeClr val="tx1"/>
              </a:buClr>
              <a:buFont typeface="Wingdings" pitchFamily="2" charset="2"/>
              <a:buChar char="Ø"/>
              <a:defRPr/>
            </a:pPr>
            <a:r>
              <a:rPr lang="en-US" sz="3200" b="1" dirty="0" smtClean="0">
                <a:solidFill>
                  <a:srgbClr val="00B050"/>
                </a:solidFill>
                <a:latin typeface="Arial" pitchFamily="34" charset="0"/>
                <a:cs typeface="Arial" pitchFamily="34" charset="0"/>
              </a:rPr>
              <a:t>Geological Investigations/ Explorations cover both surface as well as subsurface </a:t>
            </a:r>
            <a:r>
              <a:rPr lang="en-US" sz="3200" b="1" dirty="0" smtClean="0">
                <a:solidFill>
                  <a:srgbClr val="00B050"/>
                </a:solidFill>
                <a:latin typeface="Arial" pitchFamily="34" charset="0"/>
                <a:cs typeface="Arial" pitchFamily="34" charset="0"/>
              </a:rPr>
              <a:t>investigations. </a:t>
            </a:r>
            <a:endParaRPr lang="en-US" sz="3200" b="1" dirty="0" smtClean="0">
              <a:solidFill>
                <a:srgbClr val="00B050"/>
              </a:solidFill>
              <a:latin typeface="Arial" pitchFamily="34" charset="0"/>
              <a:cs typeface="Arial" pitchFamily="34" charset="0"/>
            </a:endParaRPr>
          </a:p>
          <a:p>
            <a:pPr marL="347663" indent="-347663" algn="l" eaLnBrk="1" hangingPunct="1">
              <a:buClr>
                <a:schemeClr val="tx1"/>
              </a:buClr>
              <a:buFont typeface="Wingdings" pitchFamily="2" charset="2"/>
              <a:buChar char="Ø"/>
              <a:defRPr/>
            </a:pPr>
            <a:endParaRPr lang="en-US" b="1" dirty="0" smtClean="0">
              <a:solidFill>
                <a:srgbClr val="CC3300"/>
              </a:solidFill>
              <a:latin typeface="Arial" pitchFamily="34" charset="0"/>
              <a:cs typeface="Arial" pitchFamily="34" charset="0"/>
            </a:endParaRPr>
          </a:p>
          <a:p>
            <a:pPr marL="347663" indent="-347663" algn="l" eaLnBrk="1" hangingPunct="1">
              <a:buClr>
                <a:schemeClr val="tx1"/>
              </a:buClr>
              <a:buFont typeface="Wingdings" pitchFamily="2" charset="2"/>
              <a:buChar char="Ø"/>
              <a:defRPr/>
            </a:pPr>
            <a:r>
              <a:rPr lang="en-US" sz="3200" b="1" dirty="0" smtClean="0">
                <a:solidFill>
                  <a:srgbClr val="FFFF00"/>
                </a:solidFill>
                <a:latin typeface="Arial" pitchFamily="34" charset="0"/>
                <a:cs typeface="Arial" pitchFamily="34" charset="0"/>
              </a:rPr>
              <a:t>The type and extent of investigations/ explorations should commensurate with the size and type of the project.</a:t>
            </a:r>
          </a:p>
          <a:p>
            <a:pPr marL="347663" indent="-347663" algn="l" eaLnBrk="1" hangingPunct="1">
              <a:buClr>
                <a:schemeClr val="tx1"/>
              </a:buClr>
              <a:buFont typeface="Wingdings" pitchFamily="2" charset="2"/>
              <a:buChar char="Ø"/>
              <a:defRPr/>
            </a:pPr>
            <a:endParaRPr lang="en-US" b="1" dirty="0" smtClean="0">
              <a:solidFill>
                <a:schemeClr val="hlink"/>
              </a:solidFill>
              <a:latin typeface="Arial" pitchFamily="34" charset="0"/>
              <a:cs typeface="Arial" pitchFamily="34" charset="0"/>
            </a:endParaRPr>
          </a:p>
          <a:p>
            <a:pPr marL="347663" indent="-347663" algn="l" eaLnBrk="1" hangingPunct="1">
              <a:buClr>
                <a:schemeClr val="tx1"/>
              </a:buClr>
              <a:buFont typeface="Wingdings" pitchFamily="2" charset="2"/>
              <a:buChar char="Ø"/>
              <a:defRPr/>
            </a:pPr>
            <a:r>
              <a:rPr lang="en-US" sz="3200" b="1" dirty="0" smtClean="0">
                <a:solidFill>
                  <a:srgbClr val="00B0F0"/>
                </a:solidFill>
                <a:latin typeface="Arial" pitchFamily="34" charset="0"/>
                <a:cs typeface="Arial" pitchFamily="34" charset="0"/>
              </a:rPr>
              <a:t>The explorations should be rationally planned with the aim to collect maximum possible data/ information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cstate="print"/>
            <a:tile tx="0" ty="0" sx="100000" sy="100000" flip="none" algn="tl"/>
          </a:blipFill>
        </p:spPr>
        <p:txBody>
          <a:bodyPr>
            <a:normAutofit/>
          </a:bodyPr>
          <a:lstStyle/>
          <a:p>
            <a:pPr algn="l"/>
            <a:r>
              <a:rPr lang="en-US" sz="3200" b="1" dirty="0" smtClean="0">
                <a:solidFill>
                  <a:srgbClr val="002060"/>
                </a:solidFill>
                <a:latin typeface="Arial" pitchFamily="34" charset="0"/>
                <a:cs typeface="Arial" pitchFamily="34" charset="0"/>
              </a:rPr>
              <a:t>In case of </a:t>
            </a:r>
            <a:r>
              <a:rPr lang="en-US" sz="3600" b="1" dirty="0" smtClean="0">
                <a:solidFill>
                  <a:srgbClr val="002060"/>
                </a:solidFill>
                <a:latin typeface="Arial" pitchFamily="34" charset="0"/>
                <a:cs typeface="Arial" pitchFamily="34" charset="0"/>
              </a:rPr>
              <a:t>underground</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desanding</a:t>
            </a:r>
            <a:r>
              <a:rPr lang="en-US" sz="3200" b="1" dirty="0" smtClean="0">
                <a:solidFill>
                  <a:srgbClr val="002060"/>
                </a:solidFill>
                <a:latin typeface="Arial" pitchFamily="34" charset="0"/>
                <a:cs typeface="Arial" pitchFamily="34" charset="0"/>
              </a:rPr>
              <a:t> chamber, the site may be investigated through detailed geological mapping.</a:t>
            </a:r>
            <a:br>
              <a:rPr lang="en-US" sz="3200" b="1" dirty="0" smtClean="0">
                <a:solidFill>
                  <a:srgbClr val="002060"/>
                </a:solidFill>
                <a:latin typeface="Arial" pitchFamily="34" charset="0"/>
                <a:cs typeface="Arial" pitchFamily="34" charset="0"/>
              </a:rPr>
            </a:br>
            <a:r>
              <a:rPr lang="en-US" sz="3200" b="1" dirty="0" smtClean="0"/>
              <a:t/>
            </a:r>
            <a:br>
              <a:rPr lang="en-US" sz="3200" b="1" dirty="0" smtClean="0"/>
            </a:br>
            <a:r>
              <a:rPr lang="en-US" sz="3200" b="1" dirty="0" smtClean="0">
                <a:solidFill>
                  <a:srgbClr val="FFFF00"/>
                </a:solidFill>
                <a:latin typeface="Arial" pitchFamily="34" charset="0"/>
                <a:cs typeface="Arial" pitchFamily="34" charset="0"/>
              </a:rPr>
              <a:t>Surface geological mapping may be followed by exploratory drilling if ground cover over the structure is moderate.</a:t>
            </a:r>
            <a:r>
              <a:rPr lang="en-US" sz="3200" b="1" dirty="0" smtClean="0"/>
              <a:t/>
            </a:r>
            <a:br>
              <a:rPr lang="en-US" sz="3200" b="1" dirty="0" smtClean="0"/>
            </a:br>
            <a:r>
              <a:rPr lang="en-US" sz="3200" b="1" dirty="0" smtClean="0"/>
              <a:t/>
            </a:r>
            <a:br>
              <a:rPr lang="en-US" sz="3200" b="1" dirty="0" smtClean="0"/>
            </a:br>
            <a:r>
              <a:rPr lang="en-US" sz="3200" b="1" dirty="0" smtClean="0">
                <a:solidFill>
                  <a:srgbClr val="C00000"/>
                </a:solidFill>
                <a:latin typeface="Arial" pitchFamily="34" charset="0"/>
                <a:cs typeface="Arial" pitchFamily="34" charset="0"/>
              </a:rPr>
              <a:t>The alignment of one of the chambers may be explored through an exploratory drift in case the size of chambers is large and ground cover is </a:t>
            </a:r>
            <a:r>
              <a:rPr lang="en-US" sz="3200" b="1" dirty="0" err="1" smtClean="0">
                <a:solidFill>
                  <a:srgbClr val="C00000"/>
                </a:solidFill>
                <a:latin typeface="Arial" pitchFamily="34" charset="0"/>
                <a:cs typeface="Arial" pitchFamily="34" charset="0"/>
              </a:rPr>
              <a:t>is</a:t>
            </a:r>
            <a:r>
              <a:rPr lang="en-US" sz="3200" b="1" dirty="0" smtClean="0">
                <a:solidFill>
                  <a:srgbClr val="C00000"/>
                </a:solidFill>
                <a:latin typeface="Arial" pitchFamily="34" charset="0"/>
                <a:cs typeface="Arial" pitchFamily="34" charset="0"/>
              </a:rPr>
              <a:t> high</a:t>
            </a:r>
            <a:r>
              <a:rPr lang="en-US" sz="3200" b="1" dirty="0" smtClean="0">
                <a:solidFill>
                  <a:srgbClr val="C00000"/>
                </a:solidFill>
                <a:latin typeface="Arial" pitchFamily="34" charset="0"/>
                <a:cs typeface="Arial" pitchFamily="34" charset="0"/>
              </a:rPr>
              <a:t>.</a:t>
            </a:r>
            <a:r>
              <a:rPr lang="en-US" sz="3200" b="1" dirty="0" smtClean="0">
                <a:solidFill>
                  <a:srgbClr val="C00000"/>
                </a:solidFill>
              </a:rPr>
              <a:t/>
            </a:r>
            <a:br>
              <a:rPr lang="en-US" sz="3200" b="1" dirty="0" smtClean="0">
                <a:solidFill>
                  <a:srgbClr val="C00000"/>
                </a:solidFill>
              </a:rPr>
            </a:br>
            <a:endParaRPr lang="en-US" sz="3200" b="1"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2133600"/>
          </a:xfrm>
          <a:blipFill>
            <a:blip r:embed="rId3" cstate="print"/>
            <a:tile tx="0" ty="0" sx="100000" sy="100000" flip="none" algn="tl"/>
          </a:blipFill>
        </p:spPr>
        <p:txBody>
          <a:bodyPr>
            <a:normAutofit fontScale="90000"/>
          </a:bodyPr>
          <a:lstStyle/>
          <a:p>
            <a:pPr algn="l" eaLnBrk="1" hangingPunct="1">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In case of tunnels, whether approach tunnel to </a:t>
            </a:r>
            <a:r>
              <a:rPr lang="en-US" sz="3600" b="1" dirty="0" err="1" smtClean="0">
                <a:latin typeface="Arial" pitchFamily="34" charset="0"/>
                <a:cs typeface="Arial" pitchFamily="34" charset="0"/>
              </a:rPr>
              <a:t>desanding</a:t>
            </a:r>
            <a:r>
              <a:rPr lang="en-US" sz="3600" b="1" dirty="0" smtClean="0">
                <a:latin typeface="Arial" pitchFamily="34" charset="0"/>
                <a:cs typeface="Arial" pitchFamily="34" charset="0"/>
              </a:rPr>
              <a:t> chambers, HRT, tailrace, or diversion tunnel, the requirements are to know:</a:t>
            </a:r>
            <a:br>
              <a:rPr lang="en-US" sz="3600" b="1" dirty="0" smtClean="0">
                <a:latin typeface="Arial" pitchFamily="34" charset="0"/>
                <a:cs typeface="Arial" pitchFamily="34" charset="0"/>
              </a:rPr>
            </a:br>
            <a:endParaRPr lang="en-US" sz="3600" b="1" dirty="0" smtClean="0">
              <a:latin typeface="Arial" pitchFamily="34" charset="0"/>
              <a:cs typeface="Arial" pitchFamily="34" charset="0"/>
            </a:endParaRPr>
          </a:p>
        </p:txBody>
      </p:sp>
      <p:sp>
        <p:nvSpPr>
          <p:cNvPr id="35843" name="Rectangle 3"/>
          <p:cNvSpPr>
            <a:spLocks noGrp="1" noChangeArrowheads="1"/>
          </p:cNvSpPr>
          <p:nvPr>
            <p:ph idx="1"/>
          </p:nvPr>
        </p:nvSpPr>
        <p:spPr>
          <a:xfrm>
            <a:off x="0" y="2133600"/>
            <a:ext cx="9144000" cy="5749925"/>
          </a:xfrm>
          <a:blipFill>
            <a:blip r:embed="rId3" cstate="print"/>
            <a:tile tx="0" ty="0" sx="100000" sy="100000" flip="none" algn="tl"/>
          </a:blipFill>
        </p:spPr>
        <p:txBody>
          <a:bodyPr/>
          <a:lstStyle/>
          <a:p>
            <a:pPr eaLnBrk="1" hangingPunct="1">
              <a:lnSpc>
                <a:spcPct val="80000"/>
              </a:lnSpc>
              <a:defRPr/>
            </a:pPr>
            <a:r>
              <a:rPr lang="en-US" b="1" dirty="0" smtClean="0">
                <a:solidFill>
                  <a:srgbClr val="C00000"/>
                </a:solidFill>
                <a:latin typeface="Arial" pitchFamily="34" charset="0"/>
                <a:cs typeface="Arial" pitchFamily="34" charset="0"/>
              </a:rPr>
              <a:t>The </a:t>
            </a:r>
            <a:r>
              <a:rPr lang="en-US" b="1" dirty="0" smtClean="0">
                <a:solidFill>
                  <a:srgbClr val="C00000"/>
                </a:solidFill>
                <a:latin typeface="Arial" pitchFamily="34" charset="0"/>
                <a:cs typeface="Arial" pitchFamily="34" charset="0"/>
              </a:rPr>
              <a:t>nature and quality </a:t>
            </a:r>
            <a:r>
              <a:rPr lang="en-US" b="1" dirty="0" smtClean="0">
                <a:solidFill>
                  <a:srgbClr val="C00000"/>
                </a:solidFill>
                <a:latin typeface="Arial" pitchFamily="34" charset="0"/>
                <a:cs typeface="Arial" pitchFamily="34" charset="0"/>
              </a:rPr>
              <a:t>of strata likely to be encountered </a:t>
            </a:r>
            <a:r>
              <a:rPr lang="en-US" b="1" dirty="0" smtClean="0">
                <a:solidFill>
                  <a:srgbClr val="C00000"/>
                </a:solidFill>
                <a:latin typeface="Arial" pitchFamily="34" charset="0"/>
                <a:cs typeface="Arial" pitchFamily="34" charset="0"/>
              </a:rPr>
              <a:t>and types of the supports  required during construction.</a:t>
            </a:r>
            <a:endParaRPr lang="en-US" b="1" dirty="0" smtClean="0">
              <a:solidFill>
                <a:srgbClr val="C00000"/>
              </a:solidFill>
              <a:latin typeface="Arial" pitchFamily="34" charset="0"/>
              <a:cs typeface="Arial" pitchFamily="34" charset="0"/>
            </a:endParaRPr>
          </a:p>
          <a:p>
            <a:pPr eaLnBrk="1" hangingPunct="1">
              <a:lnSpc>
                <a:spcPct val="80000"/>
              </a:lnSpc>
              <a:defRPr/>
            </a:pPr>
            <a:endParaRPr lang="en-US" b="1" dirty="0" smtClean="0">
              <a:solidFill>
                <a:srgbClr val="00B050"/>
              </a:solidFill>
              <a:latin typeface="Arial" pitchFamily="34" charset="0"/>
              <a:cs typeface="Arial" pitchFamily="34" charset="0"/>
            </a:endParaRPr>
          </a:p>
          <a:p>
            <a:pPr eaLnBrk="1" hangingPunct="1">
              <a:lnSpc>
                <a:spcPct val="80000"/>
              </a:lnSpc>
              <a:defRPr/>
            </a:pPr>
            <a:r>
              <a:rPr lang="en-US" b="1" dirty="0" smtClean="0">
                <a:solidFill>
                  <a:schemeClr val="accent5">
                    <a:lumMod val="50000"/>
                  </a:schemeClr>
                </a:solidFill>
                <a:latin typeface="Arial" pitchFamily="34" charset="0"/>
                <a:cs typeface="Arial" pitchFamily="34" charset="0"/>
              </a:rPr>
              <a:t>Adequacy of rock cover over the structure.</a:t>
            </a:r>
          </a:p>
          <a:p>
            <a:pPr eaLnBrk="1" hangingPunct="1">
              <a:lnSpc>
                <a:spcPct val="80000"/>
              </a:lnSpc>
              <a:defRPr/>
            </a:pPr>
            <a:endParaRPr lang="en-US" b="1" dirty="0" smtClean="0">
              <a:solidFill>
                <a:schemeClr val="accent5">
                  <a:lumMod val="50000"/>
                </a:schemeClr>
              </a:solidFill>
              <a:latin typeface="Arial" pitchFamily="34" charset="0"/>
              <a:cs typeface="Arial" pitchFamily="34" charset="0"/>
            </a:endParaRPr>
          </a:p>
          <a:p>
            <a:pPr eaLnBrk="1" hangingPunct="1">
              <a:lnSpc>
                <a:spcPct val="80000"/>
              </a:lnSpc>
              <a:defRPr/>
            </a:pPr>
            <a:r>
              <a:rPr lang="en-US" b="1" dirty="0" smtClean="0">
                <a:solidFill>
                  <a:srgbClr val="66FF33"/>
                </a:solidFill>
                <a:latin typeface="Arial" pitchFamily="34" charset="0"/>
                <a:cs typeface="Arial" pitchFamily="34" charset="0"/>
              </a:rPr>
              <a:t>Location of weak zones and</a:t>
            </a:r>
          </a:p>
          <a:p>
            <a:pPr eaLnBrk="1" hangingPunct="1">
              <a:lnSpc>
                <a:spcPct val="80000"/>
              </a:lnSpc>
              <a:defRPr/>
            </a:pPr>
            <a:endParaRPr lang="en-US" b="1" dirty="0" smtClean="0">
              <a:solidFill>
                <a:srgbClr val="00B050"/>
              </a:solidFill>
              <a:latin typeface="Arial" pitchFamily="34" charset="0"/>
              <a:cs typeface="Arial" pitchFamily="34" charset="0"/>
            </a:endParaRPr>
          </a:p>
          <a:p>
            <a:pPr eaLnBrk="1" hangingPunct="1">
              <a:lnSpc>
                <a:spcPct val="80000"/>
              </a:lnSpc>
              <a:defRPr/>
            </a:pPr>
            <a:r>
              <a:rPr lang="en-US" b="1" dirty="0" smtClean="0">
                <a:solidFill>
                  <a:schemeClr val="accent6">
                    <a:lumMod val="50000"/>
                  </a:schemeClr>
                </a:solidFill>
                <a:latin typeface="Arial" pitchFamily="34" charset="0"/>
                <a:cs typeface="Arial" pitchFamily="34" charset="0"/>
              </a:rPr>
              <a:t>Whether water is likely to encountered, if so in which portions and in what quantities.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p:cNvSpPr/>
          <p:nvPr/>
        </p:nvSpPr>
        <p:spPr>
          <a:xfrm>
            <a:off x="457200" y="1066800"/>
            <a:ext cx="8229600" cy="3637919"/>
          </a:xfrm>
          <a:prstGeom prst="rect">
            <a:avLst/>
          </a:prstGeom>
        </p:spPr>
        <p:txBody>
          <a:bodyPr wrap="square">
            <a:spAutoFit/>
          </a:bodyPr>
          <a:lstStyle/>
          <a:p>
            <a:pPr>
              <a:lnSpc>
                <a:spcPct val="80000"/>
              </a:lnSpc>
              <a:defRPr/>
            </a:pPr>
            <a:endParaRPr lang="en-US" sz="3200" b="1" dirty="0" smtClean="0">
              <a:solidFill>
                <a:schemeClr val="hlink"/>
              </a:solidFill>
              <a:latin typeface="Arial" pitchFamily="34" charset="0"/>
              <a:cs typeface="Arial" pitchFamily="34" charset="0"/>
            </a:endParaRPr>
          </a:p>
          <a:p>
            <a:pPr>
              <a:lnSpc>
                <a:spcPct val="80000"/>
              </a:lnSpc>
              <a:defRPr/>
            </a:pPr>
            <a:r>
              <a:rPr lang="en-US" sz="3200" b="1" dirty="0" smtClean="0">
                <a:solidFill>
                  <a:srgbClr val="002060"/>
                </a:solidFill>
                <a:latin typeface="Arial" pitchFamily="34" charset="0"/>
                <a:cs typeface="Arial" pitchFamily="34" charset="0"/>
              </a:rPr>
              <a:t>Location of portals of tunnel as well as construction </a:t>
            </a:r>
            <a:r>
              <a:rPr lang="en-US" sz="3200" b="1" dirty="0" err="1" smtClean="0">
                <a:solidFill>
                  <a:srgbClr val="002060"/>
                </a:solidFill>
                <a:latin typeface="Arial" pitchFamily="34" charset="0"/>
                <a:cs typeface="Arial" pitchFamily="34" charset="0"/>
              </a:rPr>
              <a:t>adits</a:t>
            </a:r>
            <a:r>
              <a:rPr lang="en-US" sz="3200" b="1" dirty="0" smtClean="0">
                <a:solidFill>
                  <a:srgbClr val="002060"/>
                </a:solidFill>
                <a:latin typeface="Arial" pitchFamily="34" charset="0"/>
                <a:cs typeface="Arial" pitchFamily="34" charset="0"/>
              </a:rPr>
              <a:t> be specified and treatments, if required may be detailed. </a:t>
            </a:r>
            <a:endParaRPr lang="en-US" sz="3200" b="1" dirty="0" smtClean="0">
              <a:solidFill>
                <a:srgbClr val="002060"/>
              </a:solidFill>
              <a:latin typeface="Arial" pitchFamily="34" charset="0"/>
              <a:cs typeface="Arial" pitchFamily="34" charset="0"/>
            </a:endParaRPr>
          </a:p>
          <a:p>
            <a:pPr>
              <a:lnSpc>
                <a:spcPct val="80000"/>
              </a:lnSpc>
              <a:defRPr/>
            </a:pPr>
            <a:endParaRPr lang="en-US" sz="3200" b="1" dirty="0" smtClean="0">
              <a:solidFill>
                <a:srgbClr val="002060"/>
              </a:solidFill>
              <a:latin typeface="Arial" pitchFamily="34" charset="0"/>
              <a:cs typeface="Arial" pitchFamily="34" charset="0"/>
            </a:endParaRPr>
          </a:p>
          <a:p>
            <a:pPr>
              <a:lnSpc>
                <a:spcPct val="80000"/>
              </a:lnSpc>
              <a:defRPr/>
            </a:pPr>
            <a:endParaRPr lang="en-US" sz="3200" b="1" dirty="0" smtClean="0">
              <a:solidFill>
                <a:srgbClr val="002060"/>
              </a:solidFill>
              <a:latin typeface="Arial" pitchFamily="34" charset="0"/>
              <a:cs typeface="Arial" pitchFamily="34" charset="0"/>
            </a:endParaRPr>
          </a:p>
          <a:p>
            <a:pPr>
              <a:lnSpc>
                <a:spcPct val="80000"/>
              </a:lnSpc>
              <a:defRPr/>
            </a:pPr>
            <a:r>
              <a:rPr lang="en-US" sz="3200" b="1" dirty="0" smtClean="0">
                <a:solidFill>
                  <a:srgbClr val="FFFF00"/>
                </a:solidFill>
                <a:latin typeface="Arial" pitchFamily="34" charset="0"/>
                <a:cs typeface="Arial" pitchFamily="34" charset="0"/>
              </a:rPr>
              <a:t>If required the sites of the portals may be investigated through geophysical tools and drilling.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67395"/>
          </a:xfrm>
          <a:prstGeom prst="rect">
            <a:avLst/>
          </a:prstGeom>
          <a:blipFill>
            <a:blip r:embed="rId2" cstate="print"/>
            <a:tile tx="0" ty="0" sx="100000" sy="100000" flip="none" algn="tl"/>
          </a:blipFill>
        </p:spPr>
        <p:txBody>
          <a:bodyPr wrap="square">
            <a:spAutoFit/>
          </a:bodyPr>
          <a:lstStyle/>
          <a:p>
            <a:pPr>
              <a:lnSpc>
                <a:spcPct val="80000"/>
              </a:lnSpc>
              <a:defRPr/>
            </a:pPr>
            <a:endParaRPr lang="en-US" sz="3200" b="1" dirty="0" smtClean="0">
              <a:latin typeface="Arial" pitchFamily="34" charset="0"/>
              <a:cs typeface="Arial" pitchFamily="34" charset="0"/>
            </a:endParaRPr>
          </a:p>
          <a:p>
            <a:pPr>
              <a:lnSpc>
                <a:spcPct val="80000"/>
              </a:lnSpc>
              <a:defRPr/>
            </a:pPr>
            <a:r>
              <a:rPr lang="en-US" sz="3200" b="1" dirty="0" smtClean="0">
                <a:latin typeface="Arial" pitchFamily="34" charset="0"/>
                <a:cs typeface="Arial" pitchFamily="34" charset="0"/>
              </a:rPr>
              <a:t>The geological investigations required to be carried out along the alignment of the tunnel include:</a:t>
            </a:r>
          </a:p>
          <a:p>
            <a:pPr>
              <a:lnSpc>
                <a:spcPct val="80000"/>
              </a:lnSpc>
              <a:defRPr/>
            </a:pPr>
            <a:endParaRPr lang="en-US" sz="3200" b="1" dirty="0" smtClean="0">
              <a:solidFill>
                <a:srgbClr val="C00000"/>
              </a:solidFill>
            </a:endParaRPr>
          </a:p>
          <a:p>
            <a:pPr>
              <a:lnSpc>
                <a:spcPct val="80000"/>
              </a:lnSpc>
              <a:defRPr/>
            </a:pPr>
            <a:r>
              <a:rPr lang="en-US" sz="3200" b="1" dirty="0" smtClean="0">
                <a:solidFill>
                  <a:srgbClr val="002060"/>
                </a:solidFill>
              </a:rPr>
              <a:t>Surface geological mapping of the alignment on suitable scale covering adequate width on both sides.</a:t>
            </a:r>
          </a:p>
          <a:p>
            <a:pPr>
              <a:lnSpc>
                <a:spcPct val="80000"/>
              </a:lnSpc>
              <a:defRPr/>
            </a:pPr>
            <a:endParaRPr lang="en-US" sz="3200" b="1" dirty="0" smtClean="0">
              <a:solidFill>
                <a:schemeClr val="hlink"/>
              </a:solidFill>
            </a:endParaRPr>
          </a:p>
          <a:p>
            <a:pPr>
              <a:lnSpc>
                <a:spcPct val="80000"/>
              </a:lnSpc>
              <a:defRPr/>
            </a:pPr>
            <a:r>
              <a:rPr lang="en-US" sz="3200" b="1" dirty="0" smtClean="0">
                <a:solidFill>
                  <a:schemeClr val="hlink"/>
                </a:solidFill>
                <a:latin typeface="Arial" pitchFamily="34" charset="0"/>
                <a:cs typeface="Arial" pitchFamily="34" charset="0"/>
              </a:rPr>
              <a:t>Geophysical surveys in certain reaches to assess the adequacy of the rock cover and presence of ground water.</a:t>
            </a:r>
          </a:p>
          <a:p>
            <a:pPr>
              <a:lnSpc>
                <a:spcPct val="80000"/>
              </a:lnSpc>
              <a:defRPr/>
            </a:pPr>
            <a:endParaRPr lang="en-US" sz="3200" b="1" dirty="0" smtClean="0">
              <a:solidFill>
                <a:schemeClr val="hlink"/>
              </a:solidFill>
            </a:endParaRPr>
          </a:p>
          <a:p>
            <a:pPr>
              <a:lnSpc>
                <a:spcPct val="80000"/>
              </a:lnSpc>
              <a:defRPr/>
            </a:pPr>
            <a:r>
              <a:rPr lang="en-US" sz="3200" b="1" dirty="0" smtClean="0">
                <a:solidFill>
                  <a:schemeClr val="accent2">
                    <a:lumMod val="50000"/>
                  </a:schemeClr>
                </a:solidFill>
                <a:latin typeface="Arial" pitchFamily="34" charset="0"/>
                <a:cs typeface="Arial" pitchFamily="34" charset="0"/>
              </a:rPr>
              <a:t>Drilling in selected low cover reaches to assess the adequacy of rock covers and rock mass quality.</a:t>
            </a:r>
          </a:p>
          <a:p>
            <a:pPr>
              <a:lnSpc>
                <a:spcPct val="80000"/>
              </a:lnSpc>
              <a:defRPr/>
            </a:pPr>
            <a:endParaRPr lang="en-US" b="1" dirty="0" smtClean="0">
              <a:solidFill>
                <a:schemeClr val="hlink"/>
              </a:solidFill>
            </a:endParaRPr>
          </a:p>
          <a:p>
            <a:pPr>
              <a:lnSpc>
                <a:spcPct val="80000"/>
              </a:lnSpc>
              <a:defRPr/>
            </a:pPr>
            <a:endParaRPr lang="en-US" b="1" dirty="0" smtClean="0">
              <a:solidFill>
                <a:srgbClr val="00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9144000" cy="4031873"/>
          </a:xfrm>
          <a:prstGeom prst="rect">
            <a:avLst/>
          </a:prstGeom>
          <a:blipFill>
            <a:blip r:embed="rId2" cstate="print"/>
            <a:tile tx="0" ty="0" sx="100000" sy="100000" flip="none" algn="tl"/>
          </a:blipFill>
        </p:spPr>
        <p:txBody>
          <a:bodyPr wrap="square">
            <a:spAutoFit/>
          </a:bodyPr>
          <a:lstStyle/>
          <a:p>
            <a:pPr>
              <a:lnSpc>
                <a:spcPct val="80000"/>
              </a:lnSpc>
              <a:defRPr/>
            </a:pPr>
            <a:r>
              <a:rPr lang="en-US" sz="3200" b="1" dirty="0" smtClean="0">
                <a:solidFill>
                  <a:schemeClr val="hlink"/>
                </a:solidFill>
                <a:latin typeface="Arial" pitchFamily="34" charset="0"/>
                <a:cs typeface="Arial" pitchFamily="34" charset="0"/>
              </a:rPr>
              <a:t>Many projects in our country like </a:t>
            </a:r>
            <a:r>
              <a:rPr lang="en-US" sz="3200" b="1" dirty="0" err="1" smtClean="0">
                <a:solidFill>
                  <a:schemeClr val="hlink"/>
                </a:solidFill>
                <a:latin typeface="Arial" pitchFamily="34" charset="0"/>
                <a:cs typeface="Arial" pitchFamily="34" charset="0"/>
              </a:rPr>
              <a:t>Dul</a:t>
            </a:r>
            <a:r>
              <a:rPr lang="en-US" sz="3200" b="1" dirty="0" smtClean="0">
                <a:solidFill>
                  <a:schemeClr val="hlink"/>
                </a:solidFill>
                <a:latin typeface="Arial" pitchFamily="34" charset="0"/>
                <a:cs typeface="Arial" pitchFamily="34" charset="0"/>
              </a:rPr>
              <a:t>- </a:t>
            </a:r>
            <a:r>
              <a:rPr lang="en-US" sz="3200" b="1" dirty="0" err="1" smtClean="0">
                <a:solidFill>
                  <a:schemeClr val="hlink"/>
                </a:solidFill>
                <a:latin typeface="Arial" pitchFamily="34" charset="0"/>
                <a:cs typeface="Arial" pitchFamily="34" charset="0"/>
              </a:rPr>
              <a:t>Hasti</a:t>
            </a:r>
            <a:r>
              <a:rPr lang="en-US" sz="3200" b="1" dirty="0" smtClean="0">
                <a:solidFill>
                  <a:schemeClr val="hlink"/>
                </a:solidFill>
                <a:latin typeface="Arial" pitchFamily="34" charset="0"/>
                <a:cs typeface="Arial" pitchFamily="34" charset="0"/>
              </a:rPr>
              <a:t> HEP, </a:t>
            </a:r>
            <a:r>
              <a:rPr lang="en-US" sz="3200" b="1" dirty="0" err="1" smtClean="0">
                <a:solidFill>
                  <a:schemeClr val="hlink"/>
                </a:solidFill>
                <a:latin typeface="Arial" pitchFamily="34" charset="0"/>
                <a:cs typeface="Arial" pitchFamily="34" charset="0"/>
              </a:rPr>
              <a:t>Parvati</a:t>
            </a:r>
            <a:r>
              <a:rPr lang="en-US" sz="3200" b="1" dirty="0" smtClean="0">
                <a:solidFill>
                  <a:schemeClr val="hlink"/>
                </a:solidFill>
                <a:latin typeface="Arial" pitchFamily="34" charset="0"/>
                <a:cs typeface="Arial" pitchFamily="34" charset="0"/>
              </a:rPr>
              <a:t> Stage-II and </a:t>
            </a:r>
            <a:r>
              <a:rPr lang="en-US" sz="3200" b="1" dirty="0" err="1" smtClean="0">
                <a:solidFill>
                  <a:schemeClr val="hlink"/>
                </a:solidFill>
                <a:latin typeface="Arial" pitchFamily="34" charset="0"/>
                <a:cs typeface="Arial" pitchFamily="34" charset="0"/>
              </a:rPr>
              <a:t>Lata</a:t>
            </a:r>
            <a:r>
              <a:rPr lang="en-US" sz="3200" b="1" dirty="0" smtClean="0">
                <a:solidFill>
                  <a:schemeClr val="hlink"/>
                </a:solidFill>
                <a:latin typeface="Arial" pitchFamily="34" charset="0"/>
                <a:cs typeface="Arial" pitchFamily="34" charset="0"/>
              </a:rPr>
              <a:t> -</a:t>
            </a:r>
            <a:r>
              <a:rPr lang="en-US" sz="3200" b="1" dirty="0" err="1" smtClean="0">
                <a:solidFill>
                  <a:schemeClr val="hlink"/>
                </a:solidFill>
                <a:latin typeface="Arial" pitchFamily="34" charset="0"/>
                <a:cs typeface="Arial" pitchFamily="34" charset="0"/>
              </a:rPr>
              <a:t>Tapovan</a:t>
            </a:r>
            <a:r>
              <a:rPr lang="en-US" sz="3200" b="1" dirty="0" smtClean="0">
                <a:solidFill>
                  <a:schemeClr val="hlink"/>
                </a:solidFill>
                <a:latin typeface="Arial" pitchFamily="34" charset="0"/>
                <a:cs typeface="Arial" pitchFamily="34" charset="0"/>
              </a:rPr>
              <a:t> HEP have suffered huge economic losses and time over runs due to abrupt encountering of large quantities of subsurface water under very high hydraulic head. </a:t>
            </a:r>
          </a:p>
          <a:p>
            <a:pPr>
              <a:lnSpc>
                <a:spcPct val="80000"/>
              </a:lnSpc>
              <a:defRPr/>
            </a:pPr>
            <a:endParaRPr lang="en-US" sz="3200" b="1" dirty="0" smtClean="0">
              <a:solidFill>
                <a:schemeClr val="hlink"/>
              </a:solidFill>
              <a:latin typeface="Arial" pitchFamily="34" charset="0"/>
              <a:cs typeface="Arial" pitchFamily="34" charset="0"/>
            </a:endParaRPr>
          </a:p>
          <a:p>
            <a:pPr>
              <a:lnSpc>
                <a:spcPct val="80000"/>
              </a:lnSpc>
              <a:defRPr/>
            </a:pPr>
            <a:r>
              <a:rPr lang="en-US" sz="3200" b="1" dirty="0" smtClean="0">
                <a:solidFill>
                  <a:srgbClr val="C00000"/>
                </a:solidFill>
                <a:latin typeface="Arial" pitchFamily="34" charset="0"/>
                <a:cs typeface="Arial" pitchFamily="34" charset="0"/>
              </a:rPr>
              <a:t>The presence of such large quantities of water could not be predicted with the investigations </a:t>
            </a:r>
            <a:r>
              <a:rPr lang="en-US" sz="3200" b="1" dirty="0" err="1" smtClean="0">
                <a:solidFill>
                  <a:srgbClr val="C00000"/>
                </a:solidFill>
                <a:latin typeface="Arial" pitchFamily="34" charset="0"/>
                <a:cs typeface="Arial" pitchFamily="34" charset="0"/>
              </a:rPr>
              <a:t>carriedout</a:t>
            </a:r>
            <a:r>
              <a:rPr lang="en-US" sz="3200" b="1" dirty="0" smtClean="0">
                <a:solidFill>
                  <a:srgbClr val="C00000"/>
                </a:solidFill>
                <a:latin typeface="Arial" pitchFamily="34" charset="0"/>
                <a:cs typeface="Arial" pitchFamily="34" charset="0"/>
              </a:rPr>
              <a:t>  till then at these projects.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2743200" cy="258762"/>
          </a:xfrm>
        </p:spPr>
        <p:txBody>
          <a:bodyPr>
            <a:noAutofit/>
          </a:bodyPr>
          <a:lstStyle/>
          <a:p>
            <a:pPr algn="l"/>
            <a:endParaRPr lang="en-US" sz="3200" dirty="0"/>
          </a:p>
        </p:txBody>
      </p:sp>
      <p:sp>
        <p:nvSpPr>
          <p:cNvPr id="3" name="Content Placeholder 2"/>
          <p:cNvSpPr>
            <a:spLocks noGrp="1"/>
          </p:cNvSpPr>
          <p:nvPr>
            <p:ph idx="1"/>
          </p:nvPr>
        </p:nvSpPr>
        <p:spPr>
          <a:xfrm>
            <a:off x="0" y="0"/>
            <a:ext cx="9144000" cy="6858000"/>
          </a:xfrm>
          <a:blipFill>
            <a:blip r:embed="rId2" cstate="print"/>
            <a:tile tx="0" ty="0" sx="100000" sy="100000" flip="none" algn="tl"/>
          </a:blipFill>
        </p:spPr>
        <p:txBody>
          <a:bodyPr>
            <a:normAutofit lnSpcReduction="10000"/>
          </a:bodyPr>
          <a:lstStyle/>
          <a:p>
            <a:endParaRPr lang="en-US" b="1" dirty="0" smtClean="0">
              <a:latin typeface="Arial" pitchFamily="34" charset="0"/>
              <a:cs typeface="Arial" pitchFamily="34" charset="0"/>
            </a:endParaRPr>
          </a:p>
          <a:p>
            <a:r>
              <a:rPr lang="en-US" b="1" dirty="0" smtClean="0">
                <a:latin typeface="Arial" pitchFamily="34" charset="0"/>
                <a:cs typeface="Arial" pitchFamily="34" charset="0"/>
              </a:rPr>
              <a:t>As per prevalent </a:t>
            </a:r>
            <a:r>
              <a:rPr lang="en-US" b="1" dirty="0" smtClean="0">
                <a:latin typeface="Arial" pitchFamily="34" charset="0"/>
                <a:cs typeface="Arial" pitchFamily="34" charset="0"/>
              </a:rPr>
              <a:t>practice in the country, </a:t>
            </a:r>
            <a:r>
              <a:rPr lang="en-US" b="1" dirty="0" smtClean="0">
                <a:latin typeface="Arial" pitchFamily="34" charset="0"/>
                <a:cs typeface="Arial" pitchFamily="34" charset="0"/>
              </a:rPr>
              <a:t>hydrological parameters are qualitatively estimated from the normalised approach using </a:t>
            </a:r>
            <a:r>
              <a:rPr lang="en-US" b="1" dirty="0" err="1" smtClean="0">
                <a:latin typeface="Arial" pitchFamily="34" charset="0"/>
                <a:cs typeface="Arial" pitchFamily="34" charset="0"/>
              </a:rPr>
              <a:t>Lugeon</a:t>
            </a:r>
            <a:r>
              <a:rPr lang="en-US" b="1" dirty="0" smtClean="0">
                <a:latin typeface="Arial" pitchFamily="34" charset="0"/>
                <a:cs typeface="Arial" pitchFamily="34" charset="0"/>
              </a:rPr>
              <a:t> test.</a:t>
            </a:r>
          </a:p>
          <a:p>
            <a:pPr>
              <a:buNone/>
            </a:pPr>
            <a:r>
              <a:rPr lang="en-US" b="1" dirty="0" smtClean="0">
                <a:latin typeface="Arial" pitchFamily="34" charset="0"/>
                <a:cs typeface="Arial" pitchFamily="34" charset="0"/>
              </a:rPr>
              <a:t> </a:t>
            </a:r>
          </a:p>
          <a:p>
            <a:r>
              <a:rPr lang="en-US" b="1" dirty="0" smtClean="0">
                <a:solidFill>
                  <a:srgbClr val="FFFF00"/>
                </a:solidFill>
                <a:latin typeface="Arial" pitchFamily="34" charset="0"/>
                <a:cs typeface="Arial" pitchFamily="34" charset="0"/>
              </a:rPr>
              <a:t>It is now </a:t>
            </a:r>
            <a:r>
              <a:rPr lang="en-US" b="1" dirty="0" err="1" smtClean="0">
                <a:solidFill>
                  <a:srgbClr val="FFFF00"/>
                </a:solidFill>
                <a:latin typeface="Arial" pitchFamily="34" charset="0"/>
                <a:cs typeface="Arial" pitchFamily="34" charset="0"/>
              </a:rPr>
              <a:t>recognised</a:t>
            </a:r>
            <a:r>
              <a:rPr lang="en-US" b="1" dirty="0" smtClean="0">
                <a:solidFill>
                  <a:srgbClr val="FFFF00"/>
                </a:solidFill>
                <a:latin typeface="Arial" pitchFamily="34" charset="0"/>
                <a:cs typeface="Arial" pitchFamily="34" charset="0"/>
              </a:rPr>
              <a:t> that this kind of approach is not quite appropriate because:</a:t>
            </a:r>
          </a:p>
          <a:p>
            <a:pPr lvl="0"/>
            <a:endParaRPr lang="en-US" b="1" dirty="0" smtClean="0">
              <a:solidFill>
                <a:srgbClr val="006699"/>
              </a:solidFill>
              <a:latin typeface="Arial" pitchFamily="34" charset="0"/>
              <a:cs typeface="Arial" pitchFamily="34" charset="0"/>
            </a:endParaRPr>
          </a:p>
          <a:p>
            <a:pPr lvl="0"/>
            <a:r>
              <a:rPr lang="en-US" b="1" dirty="0" smtClean="0">
                <a:solidFill>
                  <a:srgbClr val="006699"/>
                </a:solidFill>
                <a:latin typeface="Arial" pitchFamily="34" charset="0"/>
                <a:cs typeface="Arial" pitchFamily="34" charset="0"/>
              </a:rPr>
              <a:t>The </a:t>
            </a:r>
            <a:r>
              <a:rPr lang="en-US" b="1" dirty="0" err="1" smtClean="0">
                <a:solidFill>
                  <a:srgbClr val="006699"/>
                </a:solidFill>
                <a:latin typeface="Arial" pitchFamily="34" charset="0"/>
                <a:cs typeface="Arial" pitchFamily="34" charset="0"/>
              </a:rPr>
              <a:t>Lugeon</a:t>
            </a:r>
            <a:r>
              <a:rPr lang="en-US" b="1" dirty="0" smtClean="0">
                <a:solidFill>
                  <a:srgbClr val="006699"/>
                </a:solidFill>
                <a:latin typeface="Arial" pitchFamily="34" charset="0"/>
                <a:cs typeface="Arial" pitchFamily="34" charset="0"/>
              </a:rPr>
              <a:t> type of test is an injection test and does not correspond to the physical process of water drainage, which is a natural production of water from the formation. </a:t>
            </a:r>
          </a:p>
          <a:p>
            <a:endParaRPr lang="en-US" dirty="0">
              <a:solidFill>
                <a:srgbClr val="00669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pPr algn="l"/>
            <a:r>
              <a:rPr lang="en-US" sz="2000" b="1" dirty="0" smtClean="0">
                <a:solidFill>
                  <a:srgbClr val="000000"/>
                </a:solidFill>
              </a:rPr>
              <a:t>DST</a:t>
            </a:r>
            <a:endParaRPr lang="en-US" sz="2000" b="1" dirty="0">
              <a:solidFill>
                <a:srgbClr val="000000"/>
              </a:solidFill>
            </a:endParaRPr>
          </a:p>
        </p:txBody>
      </p:sp>
      <p:sp>
        <p:nvSpPr>
          <p:cNvPr id="3" name="Content Placeholder 2"/>
          <p:cNvSpPr>
            <a:spLocks noGrp="1"/>
          </p:cNvSpPr>
          <p:nvPr>
            <p:ph idx="1"/>
          </p:nvPr>
        </p:nvSpPr>
        <p:spPr>
          <a:xfrm>
            <a:off x="0" y="381000"/>
            <a:ext cx="9144000" cy="6477000"/>
          </a:xfrm>
        </p:spPr>
        <p:txBody>
          <a:bodyPr>
            <a:normAutofit fontScale="92500"/>
          </a:bodyPr>
          <a:lstStyle/>
          <a:p>
            <a:pPr lvl="0"/>
            <a:r>
              <a:rPr lang="en-US" sz="3500" b="1" dirty="0" smtClean="0">
                <a:latin typeface="Arial" pitchFamily="34" charset="0"/>
                <a:cs typeface="Arial" pitchFamily="34" charset="0"/>
              </a:rPr>
              <a:t>The viscosity of the injected fluid (a mixture of water and mud) may  not be well defined and does not allow an accurate calculation of the </a:t>
            </a:r>
            <a:r>
              <a:rPr lang="en-US" sz="3500" b="1" dirty="0" err="1" smtClean="0">
                <a:latin typeface="Arial" pitchFamily="34" charset="0"/>
                <a:cs typeface="Arial" pitchFamily="34" charset="0"/>
              </a:rPr>
              <a:t>hydrogeological</a:t>
            </a:r>
            <a:r>
              <a:rPr lang="en-US" sz="3500" b="1" dirty="0" smtClean="0">
                <a:latin typeface="Arial" pitchFamily="34" charset="0"/>
                <a:cs typeface="Arial" pitchFamily="34" charset="0"/>
              </a:rPr>
              <a:t> parameters of the formation.</a:t>
            </a:r>
          </a:p>
          <a:p>
            <a:pPr lvl="0">
              <a:buNone/>
            </a:pPr>
            <a:endParaRPr lang="en-US" sz="3500" b="1" dirty="0" smtClean="0">
              <a:latin typeface="Arial" pitchFamily="34" charset="0"/>
              <a:cs typeface="Arial" pitchFamily="34" charset="0"/>
            </a:endParaRPr>
          </a:p>
          <a:p>
            <a:pPr lvl="0"/>
            <a:r>
              <a:rPr lang="en-US" sz="3500" b="1" dirty="0" smtClean="0">
                <a:solidFill>
                  <a:schemeClr val="tx2"/>
                </a:solidFill>
                <a:latin typeface="Arial" pitchFamily="34" charset="0"/>
                <a:cs typeface="Arial" pitchFamily="34" charset="0"/>
              </a:rPr>
              <a:t>The injection process for the </a:t>
            </a:r>
            <a:r>
              <a:rPr lang="en-US" sz="3500" b="1" dirty="0" err="1" smtClean="0">
                <a:solidFill>
                  <a:schemeClr val="tx2"/>
                </a:solidFill>
                <a:latin typeface="Arial" pitchFamily="34" charset="0"/>
                <a:cs typeface="Arial" pitchFamily="34" charset="0"/>
              </a:rPr>
              <a:t>Lugeon</a:t>
            </a:r>
            <a:r>
              <a:rPr lang="en-US" sz="3500" b="1" dirty="0" smtClean="0">
                <a:solidFill>
                  <a:schemeClr val="tx2"/>
                </a:solidFill>
                <a:latin typeface="Arial" pitchFamily="34" charset="0"/>
                <a:cs typeface="Arial" pitchFamily="34" charset="0"/>
              </a:rPr>
              <a:t> test may modify the geotechnical conditions of the formation, thus modifying its hydro-geological parameters. </a:t>
            </a:r>
          </a:p>
          <a:p>
            <a:pPr lvl="0"/>
            <a:r>
              <a:rPr lang="en-US" sz="3500" b="1" dirty="0" smtClean="0">
                <a:solidFill>
                  <a:srgbClr val="C00000"/>
                </a:solidFill>
                <a:latin typeface="Arial" pitchFamily="34" charset="0"/>
                <a:cs typeface="Arial" pitchFamily="34" charset="0"/>
              </a:rPr>
              <a:t>Moreover, these tests do not allow deter-mining the formation pressure.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blipFill>
            <a:blip r:embed="rId2" cstate="print"/>
            <a:tile tx="0" ty="0" sx="100000" sy="100000" flip="none" algn="tl"/>
          </a:blipFill>
        </p:spPr>
        <p:txBody>
          <a:bodyPr>
            <a:normAutofit/>
          </a:bodyPr>
          <a:lstStyle/>
          <a:p>
            <a:pPr algn="l"/>
            <a:r>
              <a:rPr lang="en-US" sz="1800" dirty="0" smtClean="0"/>
              <a:t> </a:t>
            </a:r>
            <a:endParaRPr lang="en-US" sz="1800" b="1" dirty="0">
              <a:solidFill>
                <a:srgbClr val="FFC000"/>
              </a:solidFill>
            </a:endParaRPr>
          </a:p>
        </p:txBody>
      </p:sp>
      <p:sp>
        <p:nvSpPr>
          <p:cNvPr id="3" name="Content Placeholder 2"/>
          <p:cNvSpPr>
            <a:spLocks noGrp="1"/>
          </p:cNvSpPr>
          <p:nvPr>
            <p:ph idx="1"/>
          </p:nvPr>
        </p:nvSpPr>
        <p:spPr>
          <a:xfrm flipH="1">
            <a:off x="152400" y="152400"/>
            <a:ext cx="868681" cy="381000"/>
          </a:xfrm>
        </p:spPr>
        <p:txBody>
          <a:bodyPr>
            <a:normAutofit fontScale="70000" lnSpcReduction="20000"/>
          </a:bodyPr>
          <a:lstStyle/>
          <a:p>
            <a:pPr>
              <a:buNone/>
            </a:pPr>
            <a:r>
              <a:rPr lang="en-US" b="1" dirty="0" smtClean="0">
                <a:solidFill>
                  <a:srgbClr val="FFC000"/>
                </a:solidFill>
              </a:rPr>
              <a:t>DST</a:t>
            </a:r>
            <a:endParaRPr lang="en-US" dirty="0"/>
          </a:p>
        </p:txBody>
      </p:sp>
      <p:sp>
        <p:nvSpPr>
          <p:cNvPr id="4" name="Rectangle 3"/>
          <p:cNvSpPr/>
          <p:nvPr/>
        </p:nvSpPr>
        <p:spPr>
          <a:xfrm>
            <a:off x="0" y="1143000"/>
            <a:ext cx="9144000" cy="5715000"/>
          </a:xfrm>
          <a:prstGeom prst="rect">
            <a:avLst/>
          </a:prstGeom>
          <a:blipFill>
            <a:blip r:embed="rId2" cstate="print"/>
            <a:tile tx="0" ty="0" sx="100000" sy="100000" flip="none" algn="tl"/>
          </a:blipFill>
        </p:spPr>
        <p:txBody>
          <a:bodyPr wrap="square">
            <a:spAutoFit/>
          </a:bodyPr>
          <a:lstStyle/>
          <a:p>
            <a:r>
              <a:rPr lang="en-US" sz="3200" b="1" dirty="0" smtClean="0">
                <a:solidFill>
                  <a:srgbClr val="92D050"/>
                </a:solidFill>
                <a:latin typeface="Arial" pitchFamily="34" charset="0"/>
                <a:cs typeface="Arial" pitchFamily="34" charset="0"/>
              </a:rPr>
              <a:t>For the above reasons, in recent years, more and more tunnel designers had been looking for an alternative to </a:t>
            </a:r>
            <a:r>
              <a:rPr lang="en-US" sz="3200" b="1" dirty="0" err="1" smtClean="0">
                <a:solidFill>
                  <a:srgbClr val="92D050"/>
                </a:solidFill>
                <a:latin typeface="Arial" pitchFamily="34" charset="0"/>
                <a:cs typeface="Arial" pitchFamily="34" charset="0"/>
              </a:rPr>
              <a:t>Lugeon</a:t>
            </a:r>
            <a:r>
              <a:rPr lang="en-US" sz="3200" b="1" dirty="0" smtClean="0">
                <a:solidFill>
                  <a:srgbClr val="92D050"/>
                </a:solidFill>
                <a:latin typeface="Arial" pitchFamily="34" charset="0"/>
                <a:cs typeface="Arial" pitchFamily="34" charset="0"/>
              </a:rPr>
              <a:t> tests. </a:t>
            </a:r>
          </a:p>
          <a:p>
            <a:endParaRPr lang="en-US" sz="3200" b="1" dirty="0" smtClean="0">
              <a:latin typeface="Arial" pitchFamily="34" charset="0"/>
              <a:cs typeface="Arial" pitchFamily="34" charset="0"/>
            </a:endParaRPr>
          </a:p>
          <a:p>
            <a:r>
              <a:rPr lang="en-US" sz="3200" b="1" dirty="0" smtClean="0">
                <a:solidFill>
                  <a:srgbClr val="FFC000"/>
                </a:solidFill>
                <a:latin typeface="Arial" pitchFamily="34" charset="0"/>
                <a:cs typeface="Arial" pitchFamily="34" charset="0"/>
              </a:rPr>
              <a:t>New testing </a:t>
            </a:r>
            <a:r>
              <a:rPr lang="en-US" sz="3200" b="1" dirty="0" smtClean="0">
                <a:solidFill>
                  <a:srgbClr val="FFC000"/>
                </a:solidFill>
                <a:latin typeface="Arial" pitchFamily="34" charset="0"/>
                <a:cs typeface="Arial" pitchFamily="34" charset="0"/>
              </a:rPr>
              <a:t>tool has </a:t>
            </a:r>
            <a:r>
              <a:rPr lang="en-US" sz="3200" b="1" dirty="0" smtClean="0">
                <a:solidFill>
                  <a:srgbClr val="FFC000"/>
                </a:solidFill>
                <a:latin typeface="Arial" pitchFamily="34" charset="0"/>
                <a:cs typeface="Arial" pitchFamily="34" charset="0"/>
              </a:rPr>
              <a:t>been designed to investigate the formation from vertical or inclined boreholes and also systems based on the use of testing tools in horizontal boreholes, drilled along the tunnel route.</a:t>
            </a:r>
          </a:p>
          <a:p>
            <a:endParaRPr lang="en-US" sz="3200" b="1" dirty="0" smtClean="0">
              <a:latin typeface="Arial" pitchFamily="34" charset="0"/>
              <a:cs typeface="Arial" pitchFamily="34" charset="0"/>
            </a:endParaRPr>
          </a:p>
          <a:p>
            <a:r>
              <a:rPr lang="en-US" sz="3200" b="1" dirty="0" smtClean="0">
                <a:solidFill>
                  <a:schemeClr val="bg1"/>
                </a:solidFill>
                <a:latin typeface="Arial" pitchFamily="34" charset="0"/>
                <a:cs typeface="Arial" pitchFamily="34" charset="0"/>
              </a:rPr>
              <a:t>This is known as Drill Stem Test (DST)</a:t>
            </a:r>
            <a:endParaRPr lang="en-US" sz="3200" b="1" dirty="0">
              <a:solidFill>
                <a:schemeClr val="bg1"/>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a:blipFill>
            <a:blip r:embed="rId2" cstate="print"/>
            <a:tile tx="0" ty="0" sx="100000" sy="100000" flip="none" algn="tl"/>
          </a:blipFill>
        </p:spPr>
        <p:txBody>
          <a:bodyPr wrap="square">
            <a:spAutoFit/>
          </a:bodyPr>
          <a:lstStyle/>
          <a:p>
            <a:r>
              <a:rPr lang="en-US" sz="3200" b="1" dirty="0" smtClean="0">
                <a:latin typeface="Arial" pitchFamily="34" charset="0"/>
                <a:cs typeface="Arial" pitchFamily="34" charset="0"/>
              </a:rPr>
              <a:t>Drill stem testing is an oil and gas exploration procedure to isolate, stimulate and flow a down hole formation to determine the fluids present and the rate at which they can be produced.</a:t>
            </a:r>
          </a:p>
          <a:p>
            <a:r>
              <a:rPr lang="en-US" sz="3200" b="1" dirty="0" smtClean="0">
                <a:latin typeface="Arial" pitchFamily="34" charset="0"/>
                <a:cs typeface="Arial" pitchFamily="34" charset="0"/>
              </a:rPr>
              <a:t> </a:t>
            </a:r>
            <a:r>
              <a:rPr lang="en-US" sz="3200" b="1" dirty="0" smtClean="0">
                <a:solidFill>
                  <a:schemeClr val="accent2">
                    <a:lumMod val="75000"/>
                  </a:schemeClr>
                </a:solidFill>
                <a:latin typeface="Arial" pitchFamily="34" charset="0"/>
                <a:cs typeface="Arial" pitchFamily="34" charset="0"/>
              </a:rPr>
              <a:t>The main objective of a DST is to evaluate the commercial viability of a zone’s economic potential by identifying productive capacity, pressure, permeability and extent of an oil or gas reservoir. </a:t>
            </a:r>
          </a:p>
          <a:p>
            <a:r>
              <a:rPr lang="en-US" sz="3200" b="1" dirty="0" smtClean="0">
                <a:solidFill>
                  <a:srgbClr val="006699"/>
                </a:solidFill>
                <a:latin typeface="Arial" pitchFamily="34" charset="0"/>
                <a:cs typeface="Arial" pitchFamily="34" charset="0"/>
              </a:rPr>
              <a:t>These tests can be performed in both open and cased hole environments and provide exploration teams with valuable information about the nature of the reservoir.</a:t>
            </a:r>
            <a:endParaRPr lang="en-US" sz="3200" b="1" dirty="0">
              <a:solidFill>
                <a:srgbClr val="006699"/>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blipFill>
            <a:blip r:embed="rId2" cstate="print"/>
            <a:tile tx="0" ty="0" sx="100000" sy="100000" flip="none" algn="tl"/>
          </a:blipFill>
        </p:spPr>
        <p:txBody>
          <a:bodyPr>
            <a:normAutofit/>
          </a:bodyPr>
          <a:lstStyle/>
          <a:p>
            <a:pPr algn="l"/>
            <a:r>
              <a:rPr lang="en-US" sz="1800" b="1" dirty="0" smtClean="0"/>
              <a:t>DST</a:t>
            </a:r>
            <a:endParaRPr lang="en-US" sz="1800" b="1" dirty="0"/>
          </a:p>
        </p:txBody>
      </p:sp>
      <p:sp>
        <p:nvSpPr>
          <p:cNvPr id="3" name="Content Placeholder 2"/>
          <p:cNvSpPr>
            <a:spLocks noGrp="1"/>
          </p:cNvSpPr>
          <p:nvPr>
            <p:ph idx="1"/>
          </p:nvPr>
        </p:nvSpPr>
        <p:spPr>
          <a:xfrm>
            <a:off x="0" y="838200"/>
            <a:ext cx="9144000" cy="6019800"/>
          </a:xfrm>
          <a:blipFill>
            <a:blip r:embed="rId2" cstate="print"/>
            <a:tile tx="0" ty="0" sx="100000" sy="100000" flip="none" algn="tl"/>
          </a:blipFill>
        </p:spPr>
        <p:txBody>
          <a:bodyPr>
            <a:normAutofit fontScale="92500" lnSpcReduction="20000"/>
          </a:bodyPr>
          <a:lstStyle/>
          <a:p>
            <a:r>
              <a:rPr lang="en-US" sz="3500" b="1" dirty="0" smtClean="0">
                <a:solidFill>
                  <a:srgbClr val="002060"/>
                </a:solidFill>
                <a:latin typeface="Arial" pitchFamily="34" charset="0"/>
                <a:cs typeface="Arial" pitchFamily="34" charset="0"/>
              </a:rPr>
              <a:t>The horizontal holes can be drilled from the surface from exploratory boreholes before tunnel construction using the directional drilling method, or </a:t>
            </a:r>
          </a:p>
          <a:p>
            <a:endParaRPr lang="en-US" sz="3500" b="1" dirty="0" smtClean="0">
              <a:solidFill>
                <a:srgbClr val="002060"/>
              </a:solidFill>
              <a:latin typeface="Arial" pitchFamily="34" charset="0"/>
              <a:cs typeface="Arial" pitchFamily="34" charset="0"/>
            </a:endParaRPr>
          </a:p>
          <a:p>
            <a:r>
              <a:rPr lang="en-US" sz="3500" b="1" dirty="0" smtClean="0">
                <a:solidFill>
                  <a:schemeClr val="tx2"/>
                </a:solidFill>
                <a:latin typeface="Arial" pitchFamily="34" charset="0"/>
                <a:cs typeface="Arial" pitchFamily="34" charset="0"/>
              </a:rPr>
              <a:t>Can be drilled from the excavation face in a tunnel under construction. </a:t>
            </a:r>
          </a:p>
          <a:p>
            <a:endParaRPr lang="en-US" sz="3500" b="1" dirty="0" smtClean="0">
              <a:latin typeface="Arial" pitchFamily="34" charset="0"/>
              <a:cs typeface="Arial" pitchFamily="34" charset="0"/>
            </a:endParaRPr>
          </a:p>
          <a:p>
            <a:r>
              <a:rPr lang="en-US" sz="3500" b="1" dirty="0" smtClean="0">
                <a:solidFill>
                  <a:schemeClr val="accent2">
                    <a:lumMod val="75000"/>
                  </a:schemeClr>
                </a:solidFill>
                <a:latin typeface="Arial" pitchFamily="34" charset="0"/>
                <a:cs typeface="Arial" pitchFamily="34" charset="0"/>
              </a:rPr>
              <a:t>DST is used to estimate the quantity of water and pressure at which water would ingress into the tunnel. This test is being performed for </a:t>
            </a:r>
            <a:r>
              <a:rPr lang="en-US" sz="3500" b="1" dirty="0" smtClean="0">
                <a:solidFill>
                  <a:schemeClr val="accent2">
                    <a:lumMod val="75000"/>
                  </a:schemeClr>
                </a:solidFill>
                <a:latin typeface="Arial" pitchFamily="34" charset="0"/>
                <a:cs typeface="Arial" pitchFamily="34" charset="0"/>
              </a:rPr>
              <a:t>long time </a:t>
            </a:r>
            <a:r>
              <a:rPr lang="en-US" sz="3500" b="1" dirty="0" smtClean="0">
                <a:solidFill>
                  <a:schemeClr val="accent2">
                    <a:lumMod val="75000"/>
                  </a:schemeClr>
                </a:solidFill>
                <a:latin typeface="Arial" pitchFamily="34" charset="0"/>
                <a:cs typeface="Arial" pitchFamily="34" charset="0"/>
              </a:rPr>
              <a:t>in </a:t>
            </a:r>
            <a:r>
              <a:rPr lang="en-US" sz="3500" b="1" dirty="0" smtClean="0">
                <a:solidFill>
                  <a:schemeClr val="accent2">
                    <a:lumMod val="75000"/>
                  </a:schemeClr>
                </a:solidFill>
                <a:latin typeface="Arial" pitchFamily="34" charset="0"/>
                <a:cs typeface="Arial" pitchFamily="34" charset="0"/>
              </a:rPr>
              <a:t>oil </a:t>
            </a:r>
            <a:r>
              <a:rPr lang="en-US" sz="3500" b="1" dirty="0" smtClean="0">
                <a:solidFill>
                  <a:schemeClr val="accent2">
                    <a:lumMod val="75000"/>
                  </a:schemeClr>
                </a:solidFill>
                <a:latin typeface="Arial" pitchFamily="34" charset="0"/>
                <a:cs typeface="Arial" pitchFamily="34" charset="0"/>
              </a:rPr>
              <a:t>industry to know about the producing potential of a formation. </a:t>
            </a:r>
          </a:p>
          <a:p>
            <a:endParaRPr lang="en-US"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357982"/>
            <a:ext cx="6019800" cy="715963"/>
          </a:xfrm>
        </p:spPr>
        <p:txBody>
          <a:bodyPr>
            <a:normAutofit/>
          </a:bodyPr>
          <a:lstStyle/>
          <a:p>
            <a:pPr eaLnBrk="1" hangingPunct="1">
              <a:defRPr/>
            </a:pPr>
            <a:r>
              <a:rPr lang="en-US" sz="1800" b="1" dirty="0" smtClean="0">
                <a:solidFill>
                  <a:srgbClr val="CC3300"/>
                </a:solidFill>
                <a:latin typeface="Arial" pitchFamily="34" charset="0"/>
                <a:cs typeface="Arial" pitchFamily="34" charset="0"/>
              </a:rPr>
              <a:t>Geological  Investigations/ Explorations</a:t>
            </a:r>
          </a:p>
        </p:txBody>
      </p:sp>
      <p:sp>
        <p:nvSpPr>
          <p:cNvPr id="52227" name="Rectangle 3"/>
          <p:cNvSpPr>
            <a:spLocks noGrp="1" noChangeArrowheads="1"/>
          </p:cNvSpPr>
          <p:nvPr>
            <p:ph idx="1"/>
          </p:nvPr>
        </p:nvSpPr>
        <p:spPr>
          <a:xfrm>
            <a:off x="0" y="990600"/>
            <a:ext cx="9144000" cy="5715000"/>
          </a:xfrm>
        </p:spPr>
        <p:txBody>
          <a:bodyPr/>
          <a:lstStyle/>
          <a:p>
            <a:pPr eaLnBrk="1" hangingPunct="1">
              <a:buFontTx/>
              <a:buNone/>
              <a:defRPr/>
            </a:pPr>
            <a:r>
              <a:rPr lang="en-US" sz="3200" b="1" dirty="0" smtClean="0">
                <a:solidFill>
                  <a:srgbClr val="C00000"/>
                </a:solidFill>
              </a:rPr>
              <a:t>Stages of Geological Investigations:</a:t>
            </a:r>
          </a:p>
          <a:p>
            <a:pPr eaLnBrk="1" hangingPunct="1">
              <a:buFontTx/>
              <a:buNone/>
              <a:defRPr/>
            </a:pPr>
            <a:endParaRPr lang="en-US" sz="3200" b="1" dirty="0" smtClean="0">
              <a:solidFill>
                <a:srgbClr val="336600"/>
              </a:solidFill>
            </a:endParaRPr>
          </a:p>
          <a:p>
            <a:pPr eaLnBrk="1" hangingPunct="1">
              <a:defRPr/>
            </a:pPr>
            <a:r>
              <a:rPr lang="en-US" sz="3200" b="1" dirty="0" smtClean="0">
                <a:solidFill>
                  <a:srgbClr val="7030A0"/>
                </a:solidFill>
              </a:rPr>
              <a:t>Conceptual stage</a:t>
            </a:r>
          </a:p>
          <a:p>
            <a:pPr eaLnBrk="1" hangingPunct="1">
              <a:defRPr/>
            </a:pPr>
            <a:r>
              <a:rPr lang="en-US" sz="3200" b="1" dirty="0" smtClean="0">
                <a:solidFill>
                  <a:srgbClr val="0070C0"/>
                </a:solidFill>
              </a:rPr>
              <a:t>Reconnaissance stage</a:t>
            </a:r>
          </a:p>
          <a:p>
            <a:pPr eaLnBrk="1" hangingPunct="1">
              <a:defRPr/>
            </a:pPr>
            <a:r>
              <a:rPr lang="en-US" sz="3200" b="1" dirty="0" smtClean="0">
                <a:solidFill>
                  <a:srgbClr val="7030A0"/>
                </a:solidFill>
              </a:rPr>
              <a:t>Preliminary Investigations</a:t>
            </a:r>
          </a:p>
          <a:p>
            <a:pPr eaLnBrk="1" hangingPunct="1">
              <a:defRPr/>
            </a:pPr>
            <a:r>
              <a:rPr lang="en-US" sz="3200" b="1" dirty="0" smtClean="0">
                <a:solidFill>
                  <a:srgbClr val="FF0000"/>
                </a:solidFill>
              </a:rPr>
              <a:t>Detailed Exploration</a:t>
            </a:r>
          </a:p>
          <a:p>
            <a:pPr eaLnBrk="1" hangingPunct="1">
              <a:defRPr/>
            </a:pPr>
            <a:r>
              <a:rPr lang="en-US" sz="3200" b="1" dirty="0" smtClean="0">
                <a:solidFill>
                  <a:schemeClr val="accent2">
                    <a:lumMod val="50000"/>
                  </a:schemeClr>
                </a:solidFill>
              </a:rPr>
              <a:t>Pre-construction stage </a:t>
            </a:r>
          </a:p>
          <a:p>
            <a:pPr eaLnBrk="1" hangingPunct="1">
              <a:defRPr/>
            </a:pPr>
            <a:r>
              <a:rPr lang="en-US" sz="3200" b="1" dirty="0" smtClean="0">
                <a:solidFill>
                  <a:srgbClr val="002060"/>
                </a:solidFill>
              </a:rPr>
              <a:t>Construction stage</a:t>
            </a:r>
          </a:p>
          <a:p>
            <a:pPr eaLnBrk="1" hangingPunct="1">
              <a:defRPr/>
            </a:pPr>
            <a:r>
              <a:rPr lang="en-US" sz="3200" b="1" dirty="0" smtClean="0">
                <a:solidFill>
                  <a:srgbClr val="0070C0"/>
                </a:solidFill>
              </a:rPr>
              <a:t>Post construction stage</a:t>
            </a:r>
          </a:p>
          <a:p>
            <a:pPr eaLnBrk="1" hangingPunct="1">
              <a:buFontTx/>
              <a:buNone/>
              <a:defRPr/>
            </a:pPr>
            <a:endParaRPr lang="en-US" b="1" dirty="0" smtClean="0">
              <a:solidFill>
                <a:schemeClr val="accent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a:blipFill>
            <a:blip r:embed="rId2" cstate="print"/>
            <a:tile tx="0" ty="0" sx="100000" sy="100000" flip="none" algn="tl"/>
          </a:blipFill>
        </p:spPr>
        <p:txBody>
          <a:bodyPr wrap="square">
            <a:spAutoFit/>
          </a:bodyPr>
          <a:lstStyle/>
          <a:p>
            <a:endParaRPr lang="en-US" sz="3200" b="1" dirty="0" smtClean="0">
              <a:latin typeface="Arial" pitchFamily="34" charset="0"/>
              <a:cs typeface="Arial" pitchFamily="34" charset="0"/>
            </a:endParaRPr>
          </a:p>
          <a:p>
            <a:r>
              <a:rPr lang="en-US" sz="3200" b="1" dirty="0" smtClean="0">
                <a:solidFill>
                  <a:srgbClr val="FFC000"/>
                </a:solidFill>
                <a:latin typeface="Arial" pitchFamily="34" charset="0"/>
                <a:cs typeface="Arial" pitchFamily="34" charset="0"/>
              </a:rPr>
              <a:t>Drainage calculation as a planning instrument in tunnel construction for hydro-geological study, is a recent approach</a:t>
            </a:r>
            <a:r>
              <a:rPr lang="en-US" sz="3200" b="1" dirty="0" smtClean="0">
                <a:solidFill>
                  <a:srgbClr val="66FF33"/>
                </a:solidFill>
                <a:latin typeface="Arial" pitchFamily="34" charset="0"/>
                <a:cs typeface="Arial" pitchFamily="34" charset="0"/>
              </a:rPr>
              <a:t>. </a:t>
            </a:r>
          </a:p>
          <a:p>
            <a:endParaRPr lang="en-US" sz="3200" b="1" dirty="0" smtClean="0">
              <a:solidFill>
                <a:srgbClr val="66FF33"/>
              </a:solidFill>
              <a:latin typeface="Arial" pitchFamily="34" charset="0"/>
              <a:cs typeface="Arial" pitchFamily="34" charset="0"/>
            </a:endParaRPr>
          </a:p>
          <a:p>
            <a:r>
              <a:rPr lang="en-US" sz="3200" b="1" dirty="0" smtClean="0">
                <a:solidFill>
                  <a:srgbClr val="C00000"/>
                </a:solidFill>
                <a:latin typeface="Arial" pitchFamily="34" charset="0"/>
                <a:cs typeface="Arial" pitchFamily="34" charset="0"/>
              </a:rPr>
              <a:t>It is observed that combined with other </a:t>
            </a:r>
            <a:r>
              <a:rPr lang="en-US" sz="3200" b="1" dirty="0" err="1" smtClean="0">
                <a:solidFill>
                  <a:srgbClr val="C00000"/>
                </a:solidFill>
                <a:latin typeface="Arial" pitchFamily="34" charset="0"/>
                <a:cs typeface="Arial" pitchFamily="34" charset="0"/>
              </a:rPr>
              <a:t>informations</a:t>
            </a:r>
            <a:r>
              <a:rPr lang="en-US" sz="3200" b="1" dirty="0" smtClean="0">
                <a:solidFill>
                  <a:srgbClr val="C00000"/>
                </a:solidFill>
                <a:latin typeface="Arial" pitchFamily="34" charset="0"/>
                <a:cs typeface="Arial" pitchFamily="34" charset="0"/>
              </a:rPr>
              <a:t> including geological, geochemical and geotechnical data, initial rate calculation allows identifying the critical zones during tunnel construction. </a:t>
            </a:r>
          </a:p>
          <a:p>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Thus, appropriate measures can be planned in advance, resulting in a reduction of stand-by time during excavation. </a:t>
            </a:r>
            <a:endParaRPr lang="en-US" sz="3200" b="1"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1"/>
            <a:ext cx="9144000" cy="4031873"/>
          </a:xfrm>
          <a:prstGeom prst="rect">
            <a:avLst/>
          </a:prstGeom>
          <a:solidFill>
            <a:schemeClr val="accent2">
              <a:lumMod val="60000"/>
              <a:lumOff val="40000"/>
            </a:schemeClr>
          </a:solidFill>
        </p:spPr>
        <p:txBody>
          <a:bodyPr wrap="square">
            <a:spAutoFit/>
          </a:bodyPr>
          <a:lstStyle/>
          <a:p>
            <a:pPr lvl="0" fontAlgn="base">
              <a:spcBef>
                <a:spcPct val="0"/>
              </a:spcBef>
              <a:spcAft>
                <a:spcPct val="0"/>
              </a:spcAft>
            </a:pPr>
            <a:r>
              <a:rPr lang="en-US" sz="3200" b="1" dirty="0" smtClean="0">
                <a:latin typeface="Arial" pitchFamily="34" charset="0"/>
                <a:ea typeface="Calibri" pitchFamily="34" charset="0"/>
                <a:cs typeface="Arial" pitchFamily="34" charset="0"/>
              </a:rPr>
              <a:t>The two  methods of testing are: </a:t>
            </a:r>
          </a:p>
          <a:p>
            <a:pPr lvl="0" fontAlgn="base">
              <a:spcBef>
                <a:spcPct val="0"/>
              </a:spcBef>
              <a:spcAft>
                <a:spcPct val="0"/>
              </a:spcAft>
            </a:pPr>
            <a:endParaRPr lang="en-US" sz="3200" b="1" dirty="0" smtClean="0">
              <a:latin typeface="Arial" pitchFamily="34" charset="0"/>
              <a:ea typeface="Calibri" pitchFamily="34" charset="0"/>
              <a:cs typeface="Arial" pitchFamily="34" charset="0"/>
            </a:endParaRPr>
          </a:p>
          <a:p>
            <a:pPr lvl="0" fontAlgn="base">
              <a:spcBef>
                <a:spcPct val="0"/>
              </a:spcBef>
              <a:spcAft>
                <a:spcPct val="0"/>
              </a:spcAft>
            </a:pPr>
            <a:r>
              <a:rPr lang="en-US" sz="3200" b="1" dirty="0" smtClean="0">
                <a:solidFill>
                  <a:srgbClr val="006699"/>
                </a:solidFill>
                <a:latin typeface="Arial" pitchFamily="34" charset="0"/>
                <a:ea typeface="Calibri" pitchFamily="34" charset="0"/>
                <a:cs typeface="Arial" pitchFamily="34" charset="0"/>
              </a:rPr>
              <a:t>the ‘</a:t>
            </a:r>
            <a:r>
              <a:rPr lang="en-US" sz="3200" b="1" dirty="0" smtClean="0">
                <a:solidFill>
                  <a:srgbClr val="66FF33"/>
                </a:solidFill>
                <a:latin typeface="Arial" pitchFamily="34" charset="0"/>
                <a:ea typeface="Calibri" pitchFamily="34" charset="0"/>
                <a:cs typeface="Arial" pitchFamily="34" charset="0"/>
              </a:rPr>
              <a:t>Bottom hole method’ </a:t>
            </a:r>
            <a:r>
              <a:rPr lang="en-US" sz="3200" b="1" dirty="0" smtClean="0">
                <a:solidFill>
                  <a:srgbClr val="006699"/>
                </a:solidFill>
                <a:latin typeface="Arial" pitchFamily="34" charset="0"/>
                <a:ea typeface="Calibri" pitchFamily="34" charset="0"/>
                <a:cs typeface="Arial" pitchFamily="34" charset="0"/>
              </a:rPr>
              <a:t>- isolation of a zone at the bottom of a borehole and  </a:t>
            </a:r>
          </a:p>
          <a:p>
            <a:pPr lvl="0" fontAlgn="base">
              <a:spcBef>
                <a:spcPct val="0"/>
              </a:spcBef>
              <a:spcAft>
                <a:spcPct val="0"/>
              </a:spcAft>
            </a:pPr>
            <a:endParaRPr lang="en-US" sz="3200" b="1" dirty="0" smtClean="0">
              <a:latin typeface="Arial" pitchFamily="34" charset="0"/>
              <a:ea typeface="Calibri" pitchFamily="34" charset="0"/>
              <a:cs typeface="Arial" pitchFamily="34" charset="0"/>
            </a:endParaRPr>
          </a:p>
          <a:p>
            <a:pPr lvl="0" fontAlgn="base">
              <a:spcBef>
                <a:spcPct val="0"/>
              </a:spcBef>
              <a:spcAft>
                <a:spcPct val="0"/>
              </a:spcAft>
            </a:pPr>
            <a:r>
              <a:rPr lang="en-US" sz="3200" b="1" dirty="0" smtClean="0">
                <a:solidFill>
                  <a:srgbClr val="0070C0"/>
                </a:solidFill>
                <a:latin typeface="Arial" pitchFamily="34" charset="0"/>
                <a:ea typeface="Calibri" pitchFamily="34" charset="0"/>
                <a:cs typeface="Arial" pitchFamily="34" charset="0"/>
              </a:rPr>
              <a:t>the ‘</a:t>
            </a:r>
            <a:r>
              <a:rPr lang="en-US" sz="3200" b="1" dirty="0" smtClean="0">
                <a:solidFill>
                  <a:srgbClr val="C00000"/>
                </a:solidFill>
                <a:latin typeface="Arial" pitchFamily="34" charset="0"/>
                <a:ea typeface="Calibri" pitchFamily="34" charset="0"/>
                <a:cs typeface="Arial" pitchFamily="34" charset="0"/>
              </a:rPr>
              <a:t>Straddle method</a:t>
            </a:r>
            <a:r>
              <a:rPr lang="en-US" sz="3200" b="1" dirty="0" smtClean="0">
                <a:solidFill>
                  <a:srgbClr val="0070C0"/>
                </a:solidFill>
                <a:latin typeface="Arial" pitchFamily="34" charset="0"/>
                <a:ea typeface="Calibri" pitchFamily="34" charset="0"/>
                <a:cs typeface="Arial" pitchFamily="34" charset="0"/>
              </a:rPr>
              <a:t>’ - packers are placed above and below a zone of interest in a borehole</a:t>
            </a:r>
            <a:r>
              <a:rPr lang="en-US" sz="3200" dirty="0" smtClean="0">
                <a:solidFill>
                  <a:srgbClr val="0070C0"/>
                </a:solidFill>
                <a:latin typeface="Arial" pitchFamily="34" charset="0"/>
                <a:ea typeface="Calibri" pitchFamily="34" charset="0"/>
                <a:cs typeface="Arial" pitchFamily="34" charset="0"/>
              </a:rPr>
              <a:t>. </a:t>
            </a:r>
            <a:endParaRPr lang="en-US" sz="3200" dirty="0" smtClean="0">
              <a:solidFill>
                <a:srgbClr val="0070C0"/>
              </a:solidFill>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t="713" b="1427"/>
          <a:stretch>
            <a:fillRect/>
          </a:stretch>
        </p:blipFill>
        <p:spPr bwMode="auto">
          <a:xfrm>
            <a:off x="2362200" y="533400"/>
            <a:ext cx="6477000" cy="6324600"/>
          </a:xfrm>
          <a:prstGeom prst="rect">
            <a:avLst/>
          </a:prstGeom>
          <a:noFill/>
          <a:ln w="9525" cmpd="sng">
            <a:solidFill>
              <a:srgbClr val="000000"/>
            </a:solidFill>
            <a:miter lim="800000"/>
            <a:headEnd/>
            <a:tailEnd/>
          </a:ln>
          <a:effectLst/>
        </p:spPr>
      </p:pic>
      <p:sp>
        <p:nvSpPr>
          <p:cNvPr id="83969" name="Rectangle 1"/>
          <p:cNvSpPr>
            <a:spLocks noChangeArrowheads="1"/>
          </p:cNvSpPr>
          <p:nvPr/>
        </p:nvSpPr>
        <p:spPr bwMode="auto">
          <a:xfrm>
            <a:off x="0" y="1377316"/>
            <a:ext cx="2590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647700" algn="ctr"/>
                <a:tab pos="1690688" algn="ctr"/>
                <a:tab pos="2132013" algn="ctr"/>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Drill-stem-test</a:t>
            </a:r>
          </a:p>
          <a:p>
            <a:pPr marL="0" marR="0" lvl="0" indent="0" defTabSz="914400" rtl="0" eaLnBrk="1" fontAlgn="base" latinLnBrk="0" hangingPunct="1">
              <a:lnSpc>
                <a:spcPct val="100000"/>
              </a:lnSpc>
              <a:spcBef>
                <a:spcPct val="0"/>
              </a:spcBef>
              <a:spcAft>
                <a:spcPct val="0"/>
              </a:spcAft>
              <a:buClrTx/>
              <a:buSzTx/>
              <a:buFontTx/>
              <a:buNone/>
              <a:tabLst>
                <a:tab pos="647700" algn="ctr"/>
                <a:tab pos="1690688" algn="ctr"/>
                <a:tab pos="2132013" algn="ctr"/>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phases and pressure record.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647700" algn="ctr"/>
                <a:tab pos="1690688" algn="ctr"/>
                <a:tab pos="2132013" algn="ctr"/>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a:t>
            </a:r>
            <a:r>
              <a:rPr kumimoji="0" lang="en-US"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-Tester valve.</a:t>
            </a:r>
          </a:p>
          <a:p>
            <a:pPr marL="0" marR="0" lvl="0" indent="0" defTabSz="914400" rtl="0" eaLnBrk="0" fontAlgn="base" latinLnBrk="0" hangingPunct="0">
              <a:lnSpc>
                <a:spcPct val="100000"/>
              </a:lnSpc>
              <a:spcBef>
                <a:spcPct val="0"/>
              </a:spcBef>
              <a:spcAft>
                <a:spcPct val="0"/>
              </a:spcAft>
              <a:buClrTx/>
              <a:buSzTx/>
              <a:buFontTx/>
              <a:buNone/>
              <a:tabLst>
                <a:tab pos="647700" algn="ctr"/>
                <a:tab pos="1690688" algn="ctr"/>
                <a:tab pos="2132013" algn="ctr"/>
              </a:tabLst>
            </a:pPr>
            <a:r>
              <a:rPr kumimoji="0" lang="en-US"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2-By-pass port. </a:t>
            </a:r>
          </a:p>
          <a:p>
            <a:pPr marL="0" marR="0" lvl="0" indent="0" defTabSz="914400" rtl="0" eaLnBrk="0" fontAlgn="base" latinLnBrk="0" hangingPunct="0">
              <a:lnSpc>
                <a:spcPct val="100000"/>
              </a:lnSpc>
              <a:spcBef>
                <a:spcPct val="0"/>
              </a:spcBef>
              <a:spcAft>
                <a:spcPct val="0"/>
              </a:spcAft>
              <a:buClrTx/>
              <a:buSzTx/>
              <a:buFontTx/>
              <a:buNone/>
              <a:tabLst>
                <a:tab pos="647700" algn="ctr"/>
                <a:tab pos="1690688" algn="ctr"/>
                <a:tab pos="2132013" algn="ctr"/>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-Pressure recorder.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647700" algn="ctr"/>
                <a:tab pos="1690688" algn="ctr"/>
                <a:tab pos="2132013" algn="ctr"/>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r>
              <a:rPr kumimoji="0" lang="en-US"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Packer.  </a:t>
            </a:r>
          </a:p>
          <a:p>
            <a:pPr marL="0" marR="0" lvl="0" indent="0" defTabSz="914400" rtl="0" eaLnBrk="0" fontAlgn="base" latinLnBrk="0" hangingPunct="0">
              <a:lnSpc>
                <a:spcPct val="100000"/>
              </a:lnSpc>
              <a:spcBef>
                <a:spcPct val="0"/>
              </a:spcBef>
              <a:spcAft>
                <a:spcPct val="0"/>
              </a:spcAft>
              <a:buClrTx/>
              <a:buSzTx/>
              <a:buFontTx/>
              <a:buNone/>
              <a:tabLst>
                <a:tab pos="647700" algn="ctr"/>
                <a:tab pos="1690688" algn="ctr"/>
                <a:tab pos="2132013" algn="ctr"/>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a:t>
            </a:r>
            <a:r>
              <a:rPr kumimoji="0" lang="en-US"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Perforated anchor</a:t>
            </a:r>
            <a:r>
              <a:rPr kumimoji="0" lang="en-US"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347" r="2106" b="1736"/>
          <a:stretch>
            <a:fillRect/>
          </a:stretch>
        </p:blipFill>
        <p:spPr bwMode="auto">
          <a:xfrm>
            <a:off x="304800" y="381000"/>
            <a:ext cx="8686800" cy="6248400"/>
          </a:xfrm>
          <a:prstGeom prst="rect">
            <a:avLst/>
          </a:prstGeom>
          <a:noFill/>
          <a:ln w="9525" cmpd="sng">
            <a:solidFill>
              <a:srgbClr val="000000"/>
            </a:solidFill>
            <a:miter lim="800000"/>
            <a:headEnd/>
            <a:tailEnd/>
          </a:ln>
          <a:effectLst/>
        </p:spPr>
      </p:pic>
      <p:sp>
        <p:nvSpPr>
          <p:cNvPr id="890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Double packer test system.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a:blipFill>
            <a:blip r:embed="rId2" cstate="print"/>
            <a:tile tx="0" ty="0" sx="100000" sy="100000" flip="none" algn="tl"/>
          </a:blipFill>
        </p:spPr>
        <p:txBody>
          <a:bodyPr wrap="square">
            <a:spAutoFit/>
          </a:bodyPr>
          <a:lstStyle/>
          <a:p>
            <a:endParaRPr lang="en-US" sz="3200" b="1" dirty="0" smtClean="0">
              <a:latin typeface="Arial" pitchFamily="34" charset="0"/>
              <a:cs typeface="Arial" pitchFamily="34" charset="0"/>
            </a:endParaRPr>
          </a:p>
          <a:p>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Drill </a:t>
            </a:r>
            <a:r>
              <a:rPr lang="en-US" sz="3200" b="1" dirty="0" smtClean="0">
                <a:latin typeface="Arial" pitchFamily="34" charset="0"/>
                <a:cs typeface="Arial" pitchFamily="34" charset="0"/>
              </a:rPr>
              <a:t>stem testing involves deploying a series of tools known as a test </a:t>
            </a:r>
            <a:r>
              <a:rPr lang="en-US" sz="3200" b="1" dirty="0" err="1" smtClean="0">
                <a:latin typeface="Arial" pitchFamily="34" charset="0"/>
                <a:cs typeface="Arial" pitchFamily="34" charset="0"/>
              </a:rPr>
              <a:t>bottomhole</a:t>
            </a:r>
            <a:r>
              <a:rPr lang="en-US" sz="3200" b="1" dirty="0" smtClean="0">
                <a:latin typeface="Arial" pitchFamily="34" charset="0"/>
                <a:cs typeface="Arial" pitchFamily="34" charset="0"/>
              </a:rPr>
              <a:t> assembly (BHA).</a:t>
            </a:r>
          </a:p>
          <a:p>
            <a:r>
              <a:rPr lang="en-US" sz="3200" b="1" dirty="0" smtClean="0">
                <a:latin typeface="Arial" pitchFamily="34" charset="0"/>
                <a:cs typeface="Arial" pitchFamily="34" charset="0"/>
              </a:rPr>
              <a:t> </a:t>
            </a:r>
          </a:p>
          <a:p>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A basic drill stem test BHA consists of </a:t>
            </a:r>
            <a:r>
              <a:rPr lang="en-US" sz="3200" b="1" dirty="0" smtClean="0">
                <a:solidFill>
                  <a:srgbClr val="C00000"/>
                </a:solidFill>
                <a:latin typeface="Arial" pitchFamily="34" charset="0"/>
                <a:cs typeface="Arial" pitchFamily="34" charset="0"/>
              </a:rPr>
              <a:t>a packer or packers, which act as an expanding plug to be used to isolate sections of the well for the testing process</a:t>
            </a:r>
            <a:r>
              <a:rPr lang="en-US" sz="3200" b="1" dirty="0" smtClean="0">
                <a:latin typeface="Arial" pitchFamily="34" charset="0"/>
                <a:cs typeface="Arial" pitchFamily="34" charset="0"/>
              </a:rPr>
              <a:t>, </a:t>
            </a:r>
            <a:r>
              <a:rPr lang="en-US" sz="3200" b="1" dirty="0" smtClean="0">
                <a:solidFill>
                  <a:srgbClr val="006699"/>
                </a:solidFill>
                <a:latin typeface="Arial" pitchFamily="34" charset="0"/>
                <a:cs typeface="Arial" pitchFamily="34" charset="0"/>
              </a:rPr>
              <a:t>valves that may be opened or closed from the surface during the test, </a:t>
            </a:r>
            <a:r>
              <a:rPr lang="en-US" sz="3200" b="1" dirty="0" smtClean="0">
                <a:solidFill>
                  <a:schemeClr val="accent6">
                    <a:lumMod val="50000"/>
                  </a:schemeClr>
                </a:solidFill>
                <a:latin typeface="Arial" pitchFamily="34" charset="0"/>
                <a:cs typeface="Arial" pitchFamily="34" charset="0"/>
              </a:rPr>
              <a:t>and recorders used to document pressure during the test.</a:t>
            </a:r>
            <a:endParaRPr lang="en-US" sz="3200" b="1" dirty="0">
              <a:solidFill>
                <a:schemeClr val="accent6">
                  <a:lumMod val="50000"/>
                </a:schemeClr>
              </a:solidFill>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533400" y="1600200"/>
            <a:ext cx="8153400" cy="3046988"/>
          </a:xfrm>
          <a:prstGeom prst="rect">
            <a:avLst/>
          </a:prstGeom>
          <a:solidFill>
            <a:srgbClr val="66FF33"/>
          </a:solidFill>
        </p:spPr>
        <p:txBody>
          <a:bodyPr wrap="square">
            <a:spAutoFit/>
          </a:bodyPr>
          <a:lstStyle/>
          <a:p>
            <a:r>
              <a:rPr lang="en-US" sz="3200" b="1" dirty="0" smtClean="0">
                <a:latin typeface="Arial" pitchFamily="34" charset="0"/>
                <a:cs typeface="Arial" pitchFamily="34" charset="0"/>
              </a:rPr>
              <a:t>In addition to packers, a </a:t>
            </a:r>
            <a:r>
              <a:rPr lang="en-US" sz="3200" b="1" dirty="0" err="1" smtClean="0">
                <a:latin typeface="Arial" pitchFamily="34" charset="0"/>
                <a:cs typeface="Arial" pitchFamily="34" charset="0"/>
              </a:rPr>
              <a:t>downhole</a:t>
            </a:r>
            <a:r>
              <a:rPr lang="en-US" sz="3200" b="1" dirty="0" smtClean="0">
                <a:latin typeface="Arial" pitchFamily="34" charset="0"/>
                <a:cs typeface="Arial" pitchFamily="34" charset="0"/>
              </a:rPr>
              <a:t> valve is used to open and close the formation to measure reservoir characteristics such as pressure and temperature which are charted on </a:t>
            </a:r>
            <a:r>
              <a:rPr lang="en-US" sz="3200" b="1" dirty="0" err="1" smtClean="0">
                <a:latin typeface="Arial" pitchFamily="34" charset="0"/>
                <a:cs typeface="Arial" pitchFamily="34" charset="0"/>
              </a:rPr>
              <a:t>downhole</a:t>
            </a:r>
            <a:r>
              <a:rPr lang="en-US" sz="3200" b="1" dirty="0" smtClean="0">
                <a:latin typeface="Arial" pitchFamily="34" charset="0"/>
                <a:cs typeface="Arial" pitchFamily="34" charset="0"/>
              </a:rPr>
              <a:t> recorders within the BHA</a:t>
            </a:r>
            <a:endParaRPr lang="en-US"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a:solidFill>
            <a:schemeClr val="tx2">
              <a:lumMod val="60000"/>
              <a:lumOff val="40000"/>
            </a:schemeClr>
          </a:solidFill>
        </p:spPr>
        <p:txBody>
          <a:bodyPr wrap="square">
            <a:spAutoFit/>
          </a:bodyPr>
          <a:lstStyle/>
          <a:p>
            <a:r>
              <a:rPr lang="en-US" b="1" i="1" dirty="0" smtClean="0">
                <a:solidFill>
                  <a:srgbClr val="7030A0"/>
                </a:solidFill>
                <a:latin typeface="Arial" pitchFamily="34" charset="0"/>
                <a:cs typeface="Arial" pitchFamily="34" charset="0"/>
              </a:rPr>
              <a:t>Pump-Down Packer System</a:t>
            </a:r>
            <a:r>
              <a:rPr lang="en-US" b="1" dirty="0" smtClean="0">
                <a:solidFill>
                  <a:srgbClr val="7030A0"/>
                </a:solidFill>
                <a:latin typeface="Arial" pitchFamily="34" charset="0"/>
                <a:cs typeface="Arial" pitchFamily="34" charset="0"/>
              </a:rPr>
              <a:t>: </a:t>
            </a:r>
          </a:p>
          <a:p>
            <a:endParaRPr lang="en-US" sz="3200" b="1" dirty="0" smtClean="0">
              <a:latin typeface="Arial" pitchFamily="34" charset="0"/>
              <a:cs typeface="Arial" pitchFamily="34" charset="0"/>
            </a:endParaRPr>
          </a:p>
          <a:p>
            <a:r>
              <a:rPr lang="en-US" sz="3200" b="1" dirty="0" smtClean="0">
                <a:solidFill>
                  <a:srgbClr val="FFFF00"/>
                </a:solidFill>
                <a:latin typeface="Arial" pitchFamily="34" charset="0"/>
                <a:cs typeface="Arial" pitchFamily="34" charset="0"/>
              </a:rPr>
              <a:t>The use of pumped packer systems in horizontal exploratory boreholes and the corresponding testing program together with test interpretation has been developed for a deep tunnel project.</a:t>
            </a:r>
          </a:p>
          <a:p>
            <a:endParaRPr lang="en-US" sz="3200" b="1" dirty="0" smtClean="0">
              <a:latin typeface="Arial" pitchFamily="34" charset="0"/>
              <a:cs typeface="Arial" pitchFamily="34" charset="0"/>
            </a:endParaRPr>
          </a:p>
          <a:p>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 </a:t>
            </a:r>
            <a:r>
              <a:rPr lang="en-US" sz="3200" b="1" dirty="0" smtClean="0">
                <a:solidFill>
                  <a:srgbClr val="002060"/>
                </a:solidFill>
                <a:latin typeface="Arial" pitchFamily="34" charset="0"/>
                <a:cs typeface="Arial" pitchFamily="34" charset="0"/>
              </a:rPr>
              <a:t>The tool developed for this project is called ‘PDPS’ is shown in Figure. After coring a new hole, the string is partially retrieved from the end of the borehole (in the order of 50 m to 100 m). </a:t>
            </a:r>
            <a:endParaRPr lang="en-US" sz="3200" b="1" dirty="0">
              <a:solidFill>
                <a:srgbClr val="002060"/>
              </a:solidFill>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3848"/>
            <a:ext cx="8915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Testing operations can then be performed on the isolated interval below the external packer and are recorded in the tool by means of two pressure recorders.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rcRect l="531" t="2083" r="1357" b="2499"/>
          <a:stretch>
            <a:fillRect/>
          </a:stretch>
        </p:blipFill>
        <p:spPr bwMode="auto">
          <a:xfrm>
            <a:off x="533400" y="2409824"/>
            <a:ext cx="8000999" cy="4219576"/>
          </a:xfrm>
          <a:prstGeom prst="rect">
            <a:avLst/>
          </a:prstGeom>
          <a:noFill/>
          <a:ln w="9525" cmpd="sng">
            <a:solidFill>
              <a:srgbClr val="000000"/>
            </a:solid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a:blipFill>
            <a:blip r:embed="rId2" cstate="print"/>
            <a:tile tx="0" ty="0" sx="100000" sy="100000" flip="none" algn="tl"/>
          </a:blipFill>
        </p:spPr>
        <p:txBody>
          <a:bodyPr wrap="square">
            <a:spAutoFit/>
          </a:bodyPr>
          <a:lstStyle/>
          <a:p>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The system is then pumped through the coring string. </a:t>
            </a:r>
            <a:r>
              <a:rPr lang="en-US" sz="3200" b="1" dirty="0" smtClean="0">
                <a:solidFill>
                  <a:srgbClr val="C00000"/>
                </a:solidFill>
                <a:latin typeface="Arial" pitchFamily="34" charset="0"/>
                <a:cs typeface="Arial" pitchFamily="34" charset="0"/>
              </a:rPr>
              <a:t>Once it has arrived at the end, the tool lands on a no-go-shoulder at the coring bit and latches in the outer core barrel.</a:t>
            </a:r>
            <a:r>
              <a:rPr lang="en-US" sz="3200" b="1" dirty="0" smtClean="0">
                <a:latin typeface="Arial" pitchFamily="34" charset="0"/>
                <a:cs typeface="Arial" pitchFamily="34" charset="0"/>
              </a:rPr>
              <a:t> </a:t>
            </a:r>
          </a:p>
          <a:p>
            <a:r>
              <a:rPr lang="en-US" sz="3200" b="1" dirty="0" smtClean="0">
                <a:solidFill>
                  <a:srgbClr val="006699"/>
                </a:solidFill>
                <a:latin typeface="Arial" pitchFamily="34" charset="0"/>
                <a:cs typeface="Arial" pitchFamily="34" charset="0"/>
              </a:rPr>
              <a:t>In such a configuration, a first ‘external’ packer passes through the coring bit into the open-hole, and a second ‘internal’ packer remains inside the coring string. </a:t>
            </a:r>
            <a:r>
              <a:rPr lang="en-US" sz="3200" b="1" dirty="0" smtClean="0">
                <a:solidFill>
                  <a:srgbClr val="7030A0"/>
                </a:solidFill>
                <a:latin typeface="Arial" pitchFamily="34" charset="0"/>
                <a:cs typeface="Arial" pitchFamily="34" charset="0"/>
              </a:rPr>
              <a:t>Increasing the pump pressure at the surface causes the two packers to inflate and eventually enables the passage of the interval below the external packer to the pipe inside above the internal packer. </a:t>
            </a:r>
            <a:endParaRPr lang="en-US" sz="3200" b="1" dirty="0">
              <a:solidFill>
                <a:srgbClr val="7030A0"/>
              </a:solidFill>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a:solidFill>
            <a:srgbClr val="FFFF00"/>
          </a:solidFill>
        </p:spPr>
        <p:txBody>
          <a:bodyPr wrap="square">
            <a:spAutoFit/>
          </a:bodyPr>
          <a:lstStyle/>
          <a:p>
            <a:r>
              <a:rPr lang="en-US" sz="3200" b="1" dirty="0" err="1" smtClean="0">
                <a:solidFill>
                  <a:schemeClr val="accent2">
                    <a:lumMod val="50000"/>
                  </a:schemeClr>
                </a:solidFill>
                <a:latin typeface="Arial" pitchFamily="34" charset="0"/>
                <a:cs typeface="Arial" pitchFamily="34" charset="0"/>
              </a:rPr>
              <a:t>Lötschberg</a:t>
            </a:r>
            <a:r>
              <a:rPr lang="en-US" sz="3200" b="1" dirty="0" smtClean="0">
                <a:solidFill>
                  <a:schemeClr val="accent2">
                    <a:lumMod val="50000"/>
                  </a:schemeClr>
                </a:solidFill>
                <a:latin typeface="Arial" pitchFamily="34" charset="0"/>
                <a:cs typeface="Arial" pitchFamily="34" charset="0"/>
              </a:rPr>
              <a:t> Base Tunnel:  The 35 km long Alpine tunnel crosses </a:t>
            </a:r>
            <a:r>
              <a:rPr lang="en-US" sz="3200" b="1" dirty="0" err="1" smtClean="0">
                <a:solidFill>
                  <a:schemeClr val="accent2">
                    <a:lumMod val="50000"/>
                  </a:schemeClr>
                </a:solidFill>
                <a:latin typeface="Arial" pitchFamily="34" charset="0"/>
                <a:cs typeface="Arial" pitchFamily="34" charset="0"/>
              </a:rPr>
              <a:t>karstified</a:t>
            </a:r>
            <a:r>
              <a:rPr lang="en-US" sz="3200" b="1" dirty="0" smtClean="0">
                <a:solidFill>
                  <a:schemeClr val="accent2">
                    <a:lumMod val="50000"/>
                  </a:schemeClr>
                </a:solidFill>
                <a:latin typeface="Arial" pitchFamily="34" charset="0"/>
                <a:cs typeface="Arial" pitchFamily="34" charset="0"/>
              </a:rPr>
              <a:t> and fractured limestone under an overburden of 1000 m. </a:t>
            </a:r>
          </a:p>
          <a:p>
            <a:r>
              <a:rPr lang="en-US" sz="3200" b="1" dirty="0" smtClean="0">
                <a:solidFill>
                  <a:schemeClr val="accent2">
                    <a:lumMod val="50000"/>
                  </a:schemeClr>
                </a:solidFill>
                <a:latin typeface="Arial" pitchFamily="34" charset="0"/>
                <a:cs typeface="Arial" pitchFamily="34" charset="0"/>
              </a:rPr>
              <a:t> During the construction of the tunnel horizontal holes were bored along geological features to localize and characterize ground water zones. </a:t>
            </a:r>
          </a:p>
          <a:p>
            <a:endParaRPr lang="en-US" sz="3200" b="1" dirty="0" smtClean="0">
              <a:latin typeface="Arial" pitchFamily="34" charset="0"/>
              <a:cs typeface="Arial" pitchFamily="34" charset="0"/>
            </a:endParaRPr>
          </a:p>
          <a:p>
            <a:r>
              <a:rPr lang="en-US" sz="3200" b="1" dirty="0" smtClean="0">
                <a:solidFill>
                  <a:schemeClr val="accent6">
                    <a:lumMod val="75000"/>
                  </a:schemeClr>
                </a:solidFill>
                <a:latin typeface="Arial" pitchFamily="34" charset="0"/>
                <a:cs typeface="Arial" pitchFamily="34" charset="0"/>
              </a:rPr>
              <a:t>Borehole lengths were up to 1300 m and water pressures were expected to be up to 75 bars. Pump-Down Packer System (PDPS) was used in horizontal boreholes drilled ahead of the tunnel excavation face.</a:t>
            </a:r>
            <a:endParaRPr lang="en-US" sz="3200" b="1" dirty="0">
              <a:solidFill>
                <a:schemeClr val="accent6">
                  <a:lumMod val="75000"/>
                </a:schemeClr>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5638800" cy="304800"/>
          </a:xfrm>
        </p:spPr>
        <p:txBody>
          <a:bodyPr>
            <a:normAutofit/>
          </a:bodyPr>
          <a:lstStyle/>
          <a:p>
            <a:pPr eaLnBrk="1" hangingPunct="1">
              <a:defRPr/>
            </a:pPr>
            <a:r>
              <a:rPr lang="en-US" sz="1800" b="1" dirty="0" smtClean="0">
                <a:solidFill>
                  <a:srgbClr val="CC3300"/>
                </a:solidFill>
                <a:latin typeface="Arial" pitchFamily="34" charset="0"/>
                <a:cs typeface="Arial" pitchFamily="34" charset="0"/>
              </a:rPr>
              <a:t>Geological Investigations/ Explorations</a:t>
            </a:r>
          </a:p>
        </p:txBody>
      </p:sp>
      <p:sp>
        <p:nvSpPr>
          <p:cNvPr id="53251" name="Rectangle 3"/>
          <p:cNvSpPr>
            <a:spLocks noGrp="1" noChangeArrowheads="1"/>
          </p:cNvSpPr>
          <p:nvPr>
            <p:ph idx="1"/>
          </p:nvPr>
        </p:nvSpPr>
        <p:spPr>
          <a:xfrm>
            <a:off x="457200" y="2057400"/>
            <a:ext cx="8382000" cy="2438400"/>
          </a:xfrm>
        </p:spPr>
        <p:txBody>
          <a:bodyPr>
            <a:normAutofit/>
          </a:bodyPr>
          <a:lstStyle/>
          <a:p>
            <a:pPr marL="0" indent="0" eaLnBrk="1" hangingPunct="1">
              <a:buFontTx/>
              <a:buNone/>
              <a:defRPr/>
            </a:pPr>
            <a:r>
              <a:rPr lang="en-US" sz="3200" b="1" dirty="0" smtClean="0">
                <a:solidFill>
                  <a:srgbClr val="C00000"/>
                </a:solidFill>
                <a:latin typeface="Arial" pitchFamily="34" charset="0"/>
                <a:cs typeface="Arial" pitchFamily="34" charset="0"/>
              </a:rPr>
              <a:t>Ministry of Power, Government of India through O.M. No. 16/31/2000-DO (NHPC) dated 8</a:t>
            </a:r>
            <a:r>
              <a:rPr lang="en-US" sz="3200" b="1" baseline="30000" dirty="0" smtClean="0">
                <a:solidFill>
                  <a:srgbClr val="C00000"/>
                </a:solidFill>
                <a:latin typeface="Arial" pitchFamily="34" charset="0"/>
                <a:cs typeface="Arial" pitchFamily="34" charset="0"/>
              </a:rPr>
              <a:t>th</a:t>
            </a:r>
            <a:r>
              <a:rPr lang="en-US" sz="3200" b="1" dirty="0" smtClean="0">
                <a:solidFill>
                  <a:srgbClr val="C00000"/>
                </a:solidFill>
                <a:latin typeface="Arial" pitchFamily="34" charset="0"/>
                <a:cs typeface="Arial" pitchFamily="34" charset="0"/>
              </a:rPr>
              <a:t> June 2001 proposed three stage development of hydroelectric projects.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t="4329" r="1517" b="3024"/>
          <a:stretch>
            <a:fillRect/>
          </a:stretch>
        </p:blipFill>
        <p:spPr bwMode="auto">
          <a:xfrm>
            <a:off x="381000" y="1066800"/>
            <a:ext cx="8153400" cy="4953000"/>
          </a:xfrm>
          <a:prstGeom prst="rect">
            <a:avLst/>
          </a:prstGeom>
          <a:noFill/>
          <a:ln w="9525" cmpd="sng">
            <a:solidFill>
              <a:srgbClr val="000000"/>
            </a:solid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400"/>
          </a:xfrm>
          <a:solidFill>
            <a:schemeClr val="tx2">
              <a:lumMod val="40000"/>
              <a:lumOff val="60000"/>
            </a:schemeClr>
          </a:solidFill>
        </p:spPr>
        <p:txBody>
          <a:bodyPr>
            <a:normAutofit/>
          </a:bodyPr>
          <a:lstStyle/>
          <a:p>
            <a:pPr algn="l"/>
            <a:r>
              <a:rPr lang="en-US" sz="1800" b="1" dirty="0" smtClean="0">
                <a:latin typeface="Arial" pitchFamily="34" charset="0"/>
                <a:cs typeface="Arial" pitchFamily="34" charset="0"/>
              </a:rPr>
              <a:t>Surge shaft</a:t>
            </a:r>
            <a:endParaRPr lang="en-US" sz="1800" b="1" dirty="0">
              <a:latin typeface="Arial" pitchFamily="34" charset="0"/>
              <a:cs typeface="Arial" pitchFamily="34" charset="0"/>
            </a:endParaRPr>
          </a:p>
        </p:txBody>
      </p:sp>
      <p:sp>
        <p:nvSpPr>
          <p:cNvPr id="3" name="Subtitle 2"/>
          <p:cNvSpPr>
            <a:spLocks noGrp="1"/>
          </p:cNvSpPr>
          <p:nvPr>
            <p:ph type="subTitle" idx="1"/>
          </p:nvPr>
        </p:nvSpPr>
        <p:spPr>
          <a:xfrm>
            <a:off x="0" y="685800"/>
            <a:ext cx="9144000" cy="6172200"/>
          </a:xfrm>
          <a:solidFill>
            <a:schemeClr val="accent6">
              <a:lumMod val="40000"/>
              <a:lumOff val="60000"/>
            </a:schemeClr>
          </a:solidFill>
        </p:spPr>
        <p:txBody>
          <a:bodyPr>
            <a:noAutofit/>
          </a:bodyPr>
          <a:lstStyle/>
          <a:p>
            <a:pPr algn="l"/>
            <a:r>
              <a:rPr lang="en-US" b="1" dirty="0" smtClean="0">
                <a:solidFill>
                  <a:srgbClr val="FF0000"/>
                </a:solidFill>
                <a:latin typeface="Arial" pitchFamily="34" charset="0"/>
                <a:cs typeface="Arial" pitchFamily="34" charset="0"/>
              </a:rPr>
              <a:t>The surge shaft may either be open to sky or underground depending upon the topography at the site.</a:t>
            </a:r>
          </a:p>
          <a:p>
            <a:pPr algn="l"/>
            <a:r>
              <a:rPr lang="en-US" b="1" dirty="0" smtClean="0">
                <a:solidFill>
                  <a:srgbClr val="0070C0"/>
                </a:solidFill>
                <a:latin typeface="Arial" pitchFamily="34" charset="0"/>
                <a:cs typeface="Arial" pitchFamily="34" charset="0"/>
              </a:rPr>
              <a:t>The area around the structure may be covered by detailed geological mapping in order to assess the suitability of the site for locating the structure</a:t>
            </a:r>
            <a:r>
              <a:rPr lang="en-US" b="1" dirty="0" smtClean="0">
                <a:solidFill>
                  <a:srgbClr val="FF0000"/>
                </a:solidFill>
                <a:latin typeface="Arial" pitchFamily="34" charset="0"/>
                <a:cs typeface="Arial" pitchFamily="34" charset="0"/>
              </a:rPr>
              <a:t>.</a:t>
            </a:r>
          </a:p>
          <a:p>
            <a:pPr algn="l"/>
            <a:r>
              <a:rPr lang="en-US" b="1" dirty="0" smtClean="0">
                <a:solidFill>
                  <a:schemeClr val="accent2">
                    <a:lumMod val="75000"/>
                  </a:schemeClr>
                </a:solidFill>
                <a:latin typeface="Arial" pitchFamily="34" charset="0"/>
                <a:cs typeface="Arial" pitchFamily="34" charset="0"/>
              </a:rPr>
              <a:t>The site of open to sky structure may be explored through a drill hole located within the periphery of the structure and going down to about 5m below the bottom of the structure.</a:t>
            </a:r>
            <a:endParaRPr lang="en-US"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478970"/>
          </a:xfrm>
          <a:prstGeom prst="rect">
            <a:avLst/>
          </a:prstGeom>
          <a:solidFill>
            <a:schemeClr val="accent3"/>
          </a:solidFill>
        </p:spPr>
        <p:txBody>
          <a:bodyPr wrap="square">
            <a:spAutoFit/>
          </a:bodyPr>
          <a:lstStyle/>
          <a:p>
            <a:endParaRPr lang="en-US" sz="3200" b="1" dirty="0" smtClean="0">
              <a:latin typeface="Arial" pitchFamily="34" charset="0"/>
              <a:cs typeface="Arial" pitchFamily="34" charset="0"/>
            </a:endParaRPr>
          </a:p>
          <a:p>
            <a:r>
              <a:rPr lang="en-US" sz="3200" b="1" dirty="0" smtClean="0">
                <a:solidFill>
                  <a:srgbClr val="7030A0"/>
                </a:solidFill>
                <a:latin typeface="Arial" pitchFamily="34" charset="0"/>
                <a:cs typeface="Arial" pitchFamily="34" charset="0"/>
              </a:rPr>
              <a:t>In case of an underground structure, the site, in addition to detailed surface geological mapping, if possible, may be explored by drill hole extending down to 5m below bottom level.</a:t>
            </a:r>
          </a:p>
          <a:p>
            <a:r>
              <a:rPr lang="en-US" sz="3200" b="1" dirty="0" smtClean="0">
                <a:solidFill>
                  <a:srgbClr val="7030A0"/>
                </a:solidFill>
                <a:latin typeface="Arial" pitchFamily="34" charset="0"/>
                <a:cs typeface="Arial" pitchFamily="34" charset="0"/>
              </a:rPr>
              <a:t>Other wise it may be explored through an exploratory drift reaching the bottom elevation of the structure. </a:t>
            </a:r>
          </a:p>
          <a:p>
            <a:endParaRPr lang="en-US" sz="3200" b="1" dirty="0" smtClean="0">
              <a:latin typeface="Arial" pitchFamily="34" charset="0"/>
              <a:cs typeface="Arial" pitchFamily="34" charset="0"/>
            </a:endParaRPr>
          </a:p>
          <a:p>
            <a:endParaRPr lang="en-US" sz="3200" b="1" dirty="0" smtClean="0">
              <a:latin typeface="Arial" pitchFamily="34" charset="0"/>
              <a:cs typeface="Arial" pitchFamily="34" charset="0"/>
            </a:endParaRPr>
          </a:p>
          <a:p>
            <a:r>
              <a:rPr lang="en-US" sz="3200" b="1" dirty="0" smtClean="0">
                <a:solidFill>
                  <a:srgbClr val="C00000"/>
                </a:solidFill>
                <a:latin typeface="Arial" pitchFamily="34" charset="0"/>
                <a:cs typeface="Arial" pitchFamily="34" charset="0"/>
              </a:rPr>
              <a:t>Further a drill hole may be drilled upwards reaching the top elevation of the shaft.</a:t>
            </a:r>
          </a:p>
          <a:p>
            <a:r>
              <a:rPr lang="en-US" sz="3200" b="1" dirty="0" smtClean="0">
                <a:solidFill>
                  <a:srgbClr val="C00000"/>
                </a:solidFill>
                <a:latin typeface="Arial" pitchFamily="34" charset="0"/>
                <a:cs typeface="Arial" pitchFamily="34" charset="0"/>
              </a:rPr>
              <a:t>The drift can later be used as construction adit.</a:t>
            </a:r>
            <a:endParaRPr lang="en-US" sz="3200" dirty="0">
              <a:solidFill>
                <a:srgbClr val="C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0110"/>
          </a:xfrm>
          <a:prstGeom prst="rect">
            <a:avLst/>
          </a:prstGeom>
          <a:solidFill>
            <a:srgbClr val="CFE21E"/>
          </a:solidFill>
        </p:spPr>
        <p:txBody>
          <a:bodyPr wrap="square">
            <a:spAutoFit/>
          </a:bodyPr>
          <a:lstStyle/>
          <a:p>
            <a:r>
              <a:rPr lang="en-US" sz="2000" b="1" dirty="0" smtClean="0">
                <a:latin typeface="Arial" pitchFamily="34" charset="0"/>
                <a:cs typeface="Arial" pitchFamily="34" charset="0"/>
              </a:rPr>
              <a:t>Penstock or Pressure shaft</a:t>
            </a:r>
            <a:endParaRPr lang="en-US" sz="2000" dirty="0"/>
          </a:p>
        </p:txBody>
      </p:sp>
      <p:sp>
        <p:nvSpPr>
          <p:cNvPr id="3" name="Rectangle 2"/>
          <p:cNvSpPr/>
          <p:nvPr/>
        </p:nvSpPr>
        <p:spPr>
          <a:xfrm>
            <a:off x="1" y="381000"/>
            <a:ext cx="9144000" cy="7755969"/>
          </a:xfrm>
          <a:prstGeom prst="rect">
            <a:avLst/>
          </a:prstGeom>
          <a:solidFill>
            <a:srgbClr val="66FF33"/>
          </a:solidFill>
        </p:spPr>
        <p:txBody>
          <a:bodyPr wrap="square">
            <a:spAutoFit/>
          </a:bodyPr>
          <a:lstStyle/>
          <a:p>
            <a:r>
              <a:rPr lang="en-US" sz="3200" b="1" dirty="0" smtClean="0">
                <a:solidFill>
                  <a:srgbClr val="C00000"/>
                </a:solidFill>
                <a:latin typeface="Arial" pitchFamily="34" charset="0"/>
                <a:cs typeface="Arial" pitchFamily="34" charset="0"/>
              </a:rPr>
              <a:t>Detailed geological mapping may be </a:t>
            </a:r>
            <a:r>
              <a:rPr lang="en-US" sz="3200" b="1" dirty="0" err="1" smtClean="0">
                <a:solidFill>
                  <a:srgbClr val="C00000"/>
                </a:solidFill>
                <a:latin typeface="Arial" pitchFamily="34" charset="0"/>
                <a:cs typeface="Arial" pitchFamily="34" charset="0"/>
              </a:rPr>
              <a:t>utilised</a:t>
            </a:r>
            <a:r>
              <a:rPr lang="en-US" sz="3200" b="1" dirty="0" smtClean="0">
                <a:solidFill>
                  <a:srgbClr val="C00000"/>
                </a:solidFill>
                <a:latin typeface="Arial" pitchFamily="34" charset="0"/>
                <a:cs typeface="Arial" pitchFamily="34" charset="0"/>
              </a:rPr>
              <a:t> to identify the quality of excavation media &amp; stability of the slope.</a:t>
            </a:r>
          </a:p>
          <a:p>
            <a:r>
              <a:rPr lang="en-US" sz="3200" b="1" dirty="0" smtClean="0">
                <a:latin typeface="Arial" pitchFamily="34" charset="0"/>
                <a:cs typeface="Arial" pitchFamily="34" charset="0"/>
              </a:rPr>
              <a:t> </a:t>
            </a:r>
          </a:p>
          <a:p>
            <a:r>
              <a:rPr lang="en-US" sz="3200" b="1" dirty="0" smtClean="0">
                <a:solidFill>
                  <a:srgbClr val="002060"/>
                </a:solidFill>
                <a:latin typeface="Arial" pitchFamily="34" charset="0"/>
                <a:cs typeface="Arial" pitchFamily="34" charset="0"/>
              </a:rPr>
              <a:t>In case of penstock, the locations of anchor blocks may be explored either through exploratory pits or drill holes, depending upon the thickness of over-burden with a view to assess the foundation media for these.</a:t>
            </a:r>
          </a:p>
          <a:p>
            <a:endParaRPr lang="en-US" sz="3200" b="1" dirty="0" smtClean="0">
              <a:latin typeface="Arial" pitchFamily="34" charset="0"/>
              <a:cs typeface="Arial" pitchFamily="34" charset="0"/>
            </a:endParaRPr>
          </a:p>
          <a:p>
            <a:r>
              <a:rPr lang="en-US" sz="3200" b="1" dirty="0" smtClean="0">
                <a:solidFill>
                  <a:schemeClr val="accent2">
                    <a:lumMod val="75000"/>
                  </a:schemeClr>
                </a:solidFill>
                <a:latin typeface="Arial" pitchFamily="34" charset="0"/>
                <a:cs typeface="Arial" pitchFamily="34" charset="0"/>
              </a:rPr>
              <a:t>In case of pressure shaft, in addition to assessing the rock mass quality, portals of construction adit may be identified and mapped and if required, treatments needed may be defined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152400" y="990600"/>
            <a:ext cx="9144000" cy="5509200"/>
          </a:xfrm>
          <a:prstGeom prst="rect">
            <a:avLst/>
          </a:prstGeom>
          <a:solidFill>
            <a:srgbClr val="FFFF00"/>
          </a:solidFill>
          <a:ln w="9525">
            <a:solidFill>
              <a:srgbClr val="00FFFF"/>
            </a:solidFill>
            <a:miter lim="800000"/>
            <a:headEnd/>
            <a:tailEnd/>
          </a:ln>
        </p:spPr>
        <p:txBody>
          <a:bodyPr wrap="square" anchor="ctr">
            <a:spAutoFit/>
          </a:bodyPr>
          <a:lstStyle/>
          <a:p>
            <a:pPr eaLnBrk="1" hangingPunct="1"/>
            <a:r>
              <a:rPr lang="en-US" sz="3200" b="1" dirty="0">
                <a:solidFill>
                  <a:srgbClr val="FF0000"/>
                </a:solidFill>
                <a:latin typeface="Arial" pitchFamily="34" charset="0"/>
                <a:cs typeface="Arial" pitchFamily="34" charset="0"/>
              </a:rPr>
              <a:t>In case of powerhouse, if it is surface structure, the area should be adequately explored through drill holes to assess the thickness of overburden, the characteristics of strata present at foundation grade and if required treatment for foundations be formulated. </a:t>
            </a:r>
          </a:p>
          <a:p>
            <a:pPr eaLnBrk="1" hangingPunct="1"/>
            <a:endParaRPr lang="en-US" sz="3200" b="1" dirty="0">
              <a:solidFill>
                <a:srgbClr val="00FF99"/>
              </a:solidFill>
              <a:latin typeface="Arial" pitchFamily="34" charset="0"/>
              <a:cs typeface="Arial" pitchFamily="34" charset="0"/>
            </a:endParaRPr>
          </a:p>
          <a:p>
            <a:pPr eaLnBrk="1" hangingPunct="1"/>
            <a:r>
              <a:rPr lang="en-US" sz="3200" b="1" dirty="0">
                <a:solidFill>
                  <a:schemeClr val="tx2"/>
                </a:solidFill>
                <a:latin typeface="Arial" pitchFamily="34" charset="0"/>
                <a:cs typeface="Arial" pitchFamily="34" charset="0"/>
              </a:rPr>
              <a:t>Its safety from floods and </a:t>
            </a:r>
            <a:r>
              <a:rPr lang="en-US" sz="3200" b="1" dirty="0" smtClean="0">
                <a:solidFill>
                  <a:schemeClr val="tx2"/>
                </a:solidFill>
                <a:latin typeface="Arial" pitchFamily="34" charset="0"/>
                <a:cs typeface="Arial" pitchFamily="34" charset="0"/>
              </a:rPr>
              <a:t>stability </a:t>
            </a:r>
            <a:r>
              <a:rPr lang="en-US" sz="3200" b="1" dirty="0">
                <a:solidFill>
                  <a:schemeClr val="tx2"/>
                </a:solidFill>
                <a:latin typeface="Arial" pitchFamily="34" charset="0"/>
                <a:cs typeface="Arial" pitchFamily="34" charset="0"/>
              </a:rPr>
              <a:t>of back slopes should be assessed and treatment measures required to stabilize them </a:t>
            </a:r>
            <a:r>
              <a:rPr lang="en-US" sz="3200" b="1" dirty="0" smtClean="0">
                <a:solidFill>
                  <a:schemeClr val="tx2"/>
                </a:solidFill>
                <a:latin typeface="Arial" pitchFamily="34" charset="0"/>
                <a:cs typeface="Arial" pitchFamily="34" charset="0"/>
              </a:rPr>
              <a:t>evolved. </a:t>
            </a:r>
            <a:endParaRPr lang="en-US" sz="3200" b="1" dirty="0">
              <a:solidFill>
                <a:schemeClr val="tx2"/>
              </a:solidFill>
              <a:latin typeface="Arial" pitchFamily="34" charset="0"/>
              <a:cs typeface="Arial" pitchFamily="34" charset="0"/>
            </a:endParaRPr>
          </a:p>
        </p:txBody>
      </p:sp>
      <p:sp>
        <p:nvSpPr>
          <p:cNvPr id="3" name="Rectangle 2"/>
          <p:cNvSpPr/>
          <p:nvPr/>
        </p:nvSpPr>
        <p:spPr>
          <a:xfrm>
            <a:off x="0" y="0"/>
            <a:ext cx="9143999" cy="400110"/>
          </a:xfrm>
          <a:prstGeom prst="rect">
            <a:avLst/>
          </a:prstGeom>
          <a:solidFill>
            <a:schemeClr val="tx2">
              <a:lumMod val="20000"/>
              <a:lumOff val="80000"/>
            </a:schemeClr>
          </a:solidFill>
        </p:spPr>
        <p:txBody>
          <a:bodyPr wrap="square">
            <a:spAutoFit/>
          </a:bodyPr>
          <a:lstStyle/>
          <a:p>
            <a:r>
              <a:rPr lang="en-US" sz="2000" b="1" dirty="0" smtClean="0">
                <a:latin typeface="Arial" pitchFamily="34" charset="0"/>
                <a:cs typeface="Arial" pitchFamily="34" charset="0"/>
              </a:rPr>
              <a:t>Powerhouse</a:t>
            </a:r>
            <a:endParaRPr lang="en-US" sz="2000"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736747"/>
            <a:ext cx="9144000" cy="8032968"/>
          </a:xfrm>
          <a:prstGeom prst="rect">
            <a:avLst/>
          </a:prstGeom>
          <a:blipFill>
            <a:blip r:embed="rId2" cstate="print"/>
            <a:tile tx="0" ty="0" sx="100000" sy="100000" flip="none" algn="tl"/>
          </a:blipFill>
          <a:ln w="9525">
            <a:noFill/>
            <a:miter lim="800000"/>
            <a:headEnd/>
            <a:tailEnd/>
          </a:ln>
        </p:spPr>
        <p:txBody>
          <a:bodyPr wrap="square" anchor="ctr">
            <a:spAutoFit/>
          </a:bodyPr>
          <a:lstStyle/>
          <a:p>
            <a:endParaRPr lang="en-US" sz="3200" b="1" dirty="0" smtClean="0">
              <a:latin typeface="Arial" pitchFamily="34" charset="0"/>
              <a:cs typeface="Arial" pitchFamily="34" charset="0"/>
            </a:endParaRPr>
          </a:p>
          <a:p>
            <a:r>
              <a:rPr lang="en-US" sz="3200" b="1" dirty="0" smtClean="0">
                <a:solidFill>
                  <a:schemeClr val="bg1"/>
                </a:solidFill>
                <a:latin typeface="Arial" pitchFamily="34" charset="0"/>
                <a:cs typeface="Arial" pitchFamily="34" charset="0"/>
              </a:rPr>
              <a:t>In </a:t>
            </a:r>
            <a:r>
              <a:rPr lang="en-US" sz="3200" b="1" dirty="0">
                <a:solidFill>
                  <a:schemeClr val="bg1"/>
                </a:solidFill>
                <a:latin typeface="Arial" pitchFamily="34" charset="0"/>
                <a:cs typeface="Arial" pitchFamily="34" charset="0"/>
              </a:rPr>
              <a:t>case of Underground </a:t>
            </a:r>
            <a:r>
              <a:rPr lang="en-US" sz="3200" b="1" dirty="0" smtClean="0">
                <a:solidFill>
                  <a:schemeClr val="bg1"/>
                </a:solidFill>
                <a:latin typeface="Arial" pitchFamily="34" charset="0"/>
                <a:cs typeface="Arial" pitchFamily="34" charset="0"/>
              </a:rPr>
              <a:t>Powerhouse, </a:t>
            </a:r>
          </a:p>
          <a:p>
            <a:r>
              <a:rPr lang="en-US" sz="3200" b="1" dirty="0" smtClean="0">
                <a:solidFill>
                  <a:schemeClr val="bg1"/>
                </a:solidFill>
                <a:latin typeface="Arial" pitchFamily="34" charset="0"/>
                <a:cs typeface="Arial" pitchFamily="34" charset="0"/>
              </a:rPr>
              <a:t>detailed surface  geological mapping should be carried out on appropriates scale. </a:t>
            </a:r>
          </a:p>
          <a:p>
            <a:endParaRPr lang="en-US" sz="3200" b="1" dirty="0" smtClean="0">
              <a:solidFill>
                <a:schemeClr val="bg1"/>
              </a:solidFill>
              <a:latin typeface="Arial" pitchFamily="34" charset="0"/>
              <a:cs typeface="Arial" pitchFamily="34" charset="0"/>
            </a:endParaRPr>
          </a:p>
          <a:p>
            <a:r>
              <a:rPr lang="en-US" sz="3200" b="1" dirty="0" smtClean="0">
                <a:solidFill>
                  <a:srgbClr val="92D050"/>
                </a:solidFill>
                <a:latin typeface="Arial" pitchFamily="34" charset="0"/>
                <a:cs typeface="Arial" pitchFamily="34" charset="0"/>
              </a:rPr>
              <a:t>Geological map can be </a:t>
            </a:r>
            <a:r>
              <a:rPr lang="en-US" sz="3200" b="1" dirty="0" err="1" smtClean="0">
                <a:solidFill>
                  <a:srgbClr val="92D050"/>
                </a:solidFill>
                <a:latin typeface="Arial" pitchFamily="34" charset="0"/>
                <a:cs typeface="Arial" pitchFamily="34" charset="0"/>
              </a:rPr>
              <a:t>utilised</a:t>
            </a:r>
            <a:r>
              <a:rPr lang="en-US" sz="3200" b="1" dirty="0" smtClean="0">
                <a:solidFill>
                  <a:srgbClr val="92D050"/>
                </a:solidFill>
                <a:latin typeface="Arial" pitchFamily="34" charset="0"/>
                <a:cs typeface="Arial" pitchFamily="34" charset="0"/>
              </a:rPr>
              <a:t> to </a:t>
            </a:r>
            <a:r>
              <a:rPr lang="en-US" sz="3200" b="1" dirty="0" err="1" smtClean="0">
                <a:solidFill>
                  <a:srgbClr val="92D050"/>
                </a:solidFill>
                <a:latin typeface="Arial" pitchFamily="34" charset="0"/>
                <a:cs typeface="Arial" pitchFamily="34" charset="0"/>
              </a:rPr>
              <a:t>finalise</a:t>
            </a:r>
            <a:r>
              <a:rPr lang="en-US" sz="3200" b="1" dirty="0" smtClean="0">
                <a:solidFill>
                  <a:srgbClr val="92D050"/>
                </a:solidFill>
                <a:latin typeface="Arial" pitchFamily="34" charset="0"/>
                <a:cs typeface="Arial" pitchFamily="34" charset="0"/>
              </a:rPr>
              <a:t> the location of the powerhouse cavern and its orientation depending upon the structural elements. </a:t>
            </a:r>
          </a:p>
          <a:p>
            <a:endParaRPr lang="en-US" sz="3200" b="1" dirty="0" smtClean="0">
              <a:latin typeface="Arial" pitchFamily="34" charset="0"/>
              <a:cs typeface="Arial" pitchFamily="34" charset="0"/>
            </a:endParaRPr>
          </a:p>
          <a:p>
            <a:r>
              <a:rPr lang="en-US" sz="3200" b="1" dirty="0" smtClean="0">
                <a:solidFill>
                  <a:schemeClr val="accent6">
                    <a:lumMod val="60000"/>
                    <a:lumOff val="40000"/>
                  </a:schemeClr>
                </a:solidFill>
                <a:latin typeface="Arial" pitchFamily="34" charset="0"/>
                <a:cs typeface="Arial" pitchFamily="34" charset="0"/>
              </a:rPr>
              <a:t>Alignments of other </a:t>
            </a:r>
            <a:r>
              <a:rPr lang="en-US" sz="3200" b="1" dirty="0" err="1" smtClean="0">
                <a:solidFill>
                  <a:schemeClr val="accent6">
                    <a:lumMod val="60000"/>
                    <a:lumOff val="40000"/>
                  </a:schemeClr>
                </a:solidFill>
                <a:latin typeface="Arial" pitchFamily="34" charset="0"/>
                <a:cs typeface="Arial" pitchFamily="34" charset="0"/>
              </a:rPr>
              <a:t>anciliaries</a:t>
            </a:r>
            <a:r>
              <a:rPr lang="en-US" sz="3200" b="1" dirty="0" smtClean="0">
                <a:solidFill>
                  <a:schemeClr val="accent6">
                    <a:lumMod val="60000"/>
                    <a:lumOff val="40000"/>
                  </a:schemeClr>
                </a:solidFill>
                <a:latin typeface="Arial" pitchFamily="34" charset="0"/>
                <a:cs typeface="Arial" pitchFamily="34" charset="0"/>
              </a:rPr>
              <a:t> like MAT, Cable tunnel, ventilation tunnel and switch yard etc may be </a:t>
            </a:r>
            <a:r>
              <a:rPr lang="en-US" sz="3200" b="1" dirty="0" err="1" smtClean="0">
                <a:solidFill>
                  <a:schemeClr val="accent6">
                    <a:lumMod val="60000"/>
                    <a:lumOff val="40000"/>
                  </a:schemeClr>
                </a:solidFill>
                <a:latin typeface="Arial" pitchFamily="34" charset="0"/>
                <a:cs typeface="Arial" pitchFamily="34" charset="0"/>
              </a:rPr>
              <a:t>finalised</a:t>
            </a:r>
            <a:r>
              <a:rPr lang="en-US" sz="3200" b="1" dirty="0" smtClean="0">
                <a:solidFill>
                  <a:schemeClr val="accent6">
                    <a:lumMod val="60000"/>
                    <a:lumOff val="40000"/>
                  </a:schemeClr>
                </a:solidFill>
                <a:latin typeface="Arial" pitchFamily="34" charset="0"/>
                <a:cs typeface="Arial" pitchFamily="34" charset="0"/>
              </a:rPr>
              <a:t> depending up on the availability of suitable portal locations. </a:t>
            </a:r>
            <a:endParaRPr lang="en-US" sz="3200" b="1" dirty="0">
              <a:solidFill>
                <a:schemeClr val="accent6">
                  <a:lumMod val="60000"/>
                  <a:lumOff val="40000"/>
                </a:schemeClr>
              </a:solidFill>
              <a:latin typeface="Arial" pitchFamily="34" charset="0"/>
              <a:cs typeface="Arial" pitchFamily="34" charset="0"/>
            </a:endParaRPr>
          </a:p>
          <a:p>
            <a:endParaRPr lang="en-US" sz="3200" b="1" dirty="0">
              <a:latin typeface="Arial" pitchFamily="34" charset="0"/>
              <a:cs typeface="Arial" pitchFamily="34" charset="0"/>
            </a:endParaRPr>
          </a:p>
          <a:p>
            <a:endParaRPr lang="en-US" b="1" dirty="0"/>
          </a:p>
          <a:p>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990600"/>
            <a:ext cx="9144000" cy="5016758"/>
          </a:xfrm>
          <a:prstGeom prst="rect">
            <a:avLst/>
          </a:prstGeom>
          <a:solidFill>
            <a:schemeClr val="accent6">
              <a:lumMod val="60000"/>
              <a:lumOff val="40000"/>
            </a:schemeClr>
          </a:solidFill>
          <a:ln>
            <a:solidFill>
              <a:srgbClr val="FFC000"/>
            </a:solidFill>
          </a:ln>
        </p:spPr>
        <p:txBody>
          <a:bodyPr wrap="square">
            <a:spAutoFit/>
          </a:bodyPr>
          <a:lstStyle/>
          <a:p>
            <a:r>
              <a:rPr lang="en-US" sz="3200" b="1" dirty="0" smtClean="0">
                <a:solidFill>
                  <a:srgbClr val="7030A0"/>
                </a:solidFill>
                <a:latin typeface="Arial" pitchFamily="34" charset="0"/>
                <a:cs typeface="Arial" pitchFamily="34" charset="0"/>
              </a:rPr>
              <a:t>The site for power house  cavern may also be explored through  three to five drill holes depending upon the size of structure if the ground cover the structure is moderate.</a:t>
            </a:r>
          </a:p>
          <a:p>
            <a:endParaRPr lang="en-US" sz="3200" b="1" dirty="0" smtClean="0">
              <a:latin typeface="Arial" pitchFamily="34" charset="0"/>
              <a:cs typeface="Arial" pitchFamily="34" charset="0"/>
            </a:endParaRPr>
          </a:p>
          <a:p>
            <a:r>
              <a:rPr lang="en-US" sz="3200" b="1" dirty="0" smtClean="0">
                <a:solidFill>
                  <a:srgbClr val="C00000"/>
                </a:solidFill>
                <a:latin typeface="Arial" pitchFamily="34" charset="0"/>
                <a:cs typeface="Arial" pitchFamily="34" charset="0"/>
              </a:rPr>
              <a:t> However, the proposed underground cavern may be explored fully all along its length by an exploratory drift with cross cuts for assessing the quality of rock </a:t>
            </a:r>
            <a:r>
              <a:rPr lang="en-US" sz="3200" b="1" dirty="0" err="1" smtClean="0">
                <a:solidFill>
                  <a:srgbClr val="C00000"/>
                </a:solidFill>
                <a:latin typeface="Arial" pitchFamily="34" charset="0"/>
                <a:cs typeface="Arial" pitchFamily="34" charset="0"/>
              </a:rPr>
              <a:t>maass</a:t>
            </a:r>
            <a:r>
              <a:rPr lang="en-US" sz="3200" b="1" dirty="0" smtClean="0">
                <a:solidFill>
                  <a:srgbClr val="C00000"/>
                </a:solidFill>
                <a:latin typeface="Arial" pitchFamily="34" charset="0"/>
                <a:cs typeface="Arial" pitchFamily="34" charset="0"/>
              </a:rPr>
              <a:t> so </a:t>
            </a:r>
            <a:r>
              <a:rPr lang="en-US" sz="3200" b="1" dirty="0" err="1" smtClean="0">
                <a:solidFill>
                  <a:srgbClr val="C00000"/>
                </a:solidFill>
                <a:latin typeface="Arial" pitchFamily="34" charset="0"/>
                <a:cs typeface="Arial" pitchFamily="34" charset="0"/>
              </a:rPr>
              <a:t>thatsupport</a:t>
            </a:r>
            <a:r>
              <a:rPr lang="en-US" sz="3200" b="1" dirty="0" smtClean="0">
                <a:solidFill>
                  <a:srgbClr val="C00000"/>
                </a:solidFill>
                <a:latin typeface="Arial" pitchFamily="34" charset="0"/>
                <a:cs typeface="Arial" pitchFamily="34" charset="0"/>
              </a:rPr>
              <a:t> system is designed. </a:t>
            </a:r>
            <a:endParaRPr lang="en-US" sz="3200" b="1" dirty="0">
              <a:solidFill>
                <a:srgbClr val="C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1600200"/>
            <a:ext cx="9144000" cy="4524315"/>
          </a:xfrm>
          <a:prstGeom prst="rect">
            <a:avLst/>
          </a:prstGeom>
          <a:solidFill>
            <a:srgbClr val="7030A0"/>
          </a:solidFill>
        </p:spPr>
        <p:txBody>
          <a:bodyPr wrap="square">
            <a:spAutoFit/>
          </a:bodyPr>
          <a:lstStyle/>
          <a:p>
            <a:pPr marL="717550" lvl="4"/>
            <a:r>
              <a:rPr lang="en-US" sz="3200" b="1" dirty="0" smtClean="0">
                <a:solidFill>
                  <a:srgbClr val="FFC000"/>
                </a:solidFill>
                <a:latin typeface="Arial" pitchFamily="34" charset="0"/>
                <a:cs typeface="Arial" pitchFamily="34" charset="0"/>
              </a:rPr>
              <a:t>All the exploratory drifts should be continuously logged as these progress and logs with recommendations should be supplied to designers so that, if required, designs are updated.</a:t>
            </a:r>
            <a:r>
              <a:rPr lang="en-US" sz="3200" b="1" dirty="0" smtClean="0">
                <a:latin typeface="Arial" pitchFamily="34" charset="0"/>
                <a:cs typeface="Arial" pitchFamily="34" charset="0"/>
              </a:rPr>
              <a:t> </a:t>
            </a:r>
          </a:p>
          <a:p>
            <a:pPr marL="717550" lvl="4"/>
            <a:endParaRPr lang="en-US" sz="3200" b="1" dirty="0" smtClean="0">
              <a:latin typeface="Arial" pitchFamily="34" charset="0"/>
              <a:cs typeface="Arial" pitchFamily="34" charset="0"/>
            </a:endParaRPr>
          </a:p>
          <a:p>
            <a:pPr marL="717550" lvl="4"/>
            <a:r>
              <a:rPr lang="en-US" sz="3200" b="1" dirty="0" smtClean="0">
                <a:solidFill>
                  <a:srgbClr val="92D050"/>
                </a:solidFill>
                <a:latin typeface="Arial" pitchFamily="34" charset="0"/>
                <a:cs typeface="Arial" pitchFamily="34" charset="0"/>
              </a:rPr>
              <a:t>These are also utilized to conduct in-situ rock mechanics tests to characterize the behavior of mass.</a:t>
            </a:r>
            <a:endParaRPr lang="en-US" sz="3200" b="1" dirty="0">
              <a:solidFill>
                <a:srgbClr val="92D050"/>
              </a:solidFill>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752600"/>
          </a:xfrm>
          <a:blipFill>
            <a:blip r:embed="rId2" cstate="print"/>
            <a:tile tx="0" ty="0" sx="100000" sy="100000" flip="none" algn="tl"/>
          </a:blipFill>
        </p:spPr>
        <p:txBody>
          <a:bodyPr>
            <a:normAutofit/>
          </a:bodyPr>
          <a:lstStyle/>
          <a:p>
            <a:pPr algn="l">
              <a:defRPr/>
            </a:pPr>
            <a:r>
              <a:rPr lang="en-US" sz="2000" b="1" dirty="0" smtClean="0">
                <a:solidFill>
                  <a:srgbClr val="66FF33"/>
                </a:solidFill>
                <a:latin typeface="Arial" pitchFamily="34" charset="0"/>
                <a:cs typeface="Arial" pitchFamily="34" charset="0"/>
              </a:rPr>
              <a:t>Seismological</a:t>
            </a:r>
            <a:r>
              <a:rPr lang="en-US" sz="2200" b="1" dirty="0" smtClean="0">
                <a:solidFill>
                  <a:srgbClr val="66FF33"/>
                </a:solidFill>
                <a:latin typeface="Arial" pitchFamily="34" charset="0"/>
                <a:cs typeface="Arial" pitchFamily="34" charset="0"/>
              </a:rPr>
              <a:t> and </a:t>
            </a:r>
            <a:r>
              <a:rPr lang="en-US" sz="2200" b="1" dirty="0" err="1" smtClean="0">
                <a:solidFill>
                  <a:srgbClr val="66FF33"/>
                </a:solidFill>
                <a:latin typeface="Arial" pitchFamily="34" charset="0"/>
                <a:cs typeface="Arial" pitchFamily="34" charset="0"/>
              </a:rPr>
              <a:t>Seismotectonic</a:t>
            </a:r>
            <a:r>
              <a:rPr lang="en-US" sz="2200" b="1" dirty="0" smtClean="0">
                <a:solidFill>
                  <a:srgbClr val="66FF33"/>
                </a:solidFill>
                <a:latin typeface="Arial" pitchFamily="34" charset="0"/>
                <a:cs typeface="Arial" pitchFamily="34" charset="0"/>
              </a:rPr>
              <a:t> Studies</a:t>
            </a:r>
            <a:r>
              <a:rPr lang="en-US" sz="3600" dirty="0" smtClean="0">
                <a:solidFill>
                  <a:srgbClr val="66FF33"/>
                </a:solidFill>
              </a:rPr>
              <a:t>:</a:t>
            </a:r>
            <a:r>
              <a:rPr lang="en-US" sz="4000" dirty="0" smtClean="0">
                <a:solidFill>
                  <a:srgbClr val="66FF33"/>
                </a:solidFill>
              </a:rPr>
              <a:t> </a:t>
            </a:r>
          </a:p>
        </p:txBody>
      </p:sp>
      <p:sp>
        <p:nvSpPr>
          <p:cNvPr id="67587" name="Rectangle 3"/>
          <p:cNvSpPr>
            <a:spLocks noGrp="1" noChangeArrowheads="1"/>
          </p:cNvSpPr>
          <p:nvPr>
            <p:ph idx="1"/>
          </p:nvPr>
        </p:nvSpPr>
        <p:spPr>
          <a:xfrm>
            <a:off x="0" y="1752600"/>
            <a:ext cx="9144000" cy="5105400"/>
          </a:xfrm>
          <a:blipFill>
            <a:blip r:embed="rId2" cstate="print"/>
            <a:tile tx="0" ty="0" sx="100000" sy="100000" flip="none" algn="tl"/>
          </a:blipFill>
        </p:spPr>
        <p:txBody>
          <a:bodyPr/>
          <a:lstStyle/>
          <a:p>
            <a:pPr>
              <a:defRPr/>
            </a:pPr>
            <a:r>
              <a:rPr lang="en-US" b="1" dirty="0" smtClean="0">
                <a:solidFill>
                  <a:srgbClr val="000000"/>
                </a:solidFill>
                <a:latin typeface="Arial" pitchFamily="34" charset="0"/>
                <a:cs typeface="Arial" pitchFamily="34" charset="0"/>
              </a:rPr>
              <a:t>Should include collection of all </a:t>
            </a:r>
            <a:r>
              <a:rPr lang="en-US" b="1" dirty="0" err="1" smtClean="0">
                <a:solidFill>
                  <a:srgbClr val="000000"/>
                </a:solidFill>
                <a:latin typeface="Arial" pitchFamily="34" charset="0"/>
                <a:cs typeface="Arial" pitchFamily="34" charset="0"/>
              </a:rPr>
              <a:t>seismo</a:t>
            </a:r>
            <a:r>
              <a:rPr lang="en-US" b="1" dirty="0" smtClean="0">
                <a:solidFill>
                  <a:srgbClr val="000000"/>
                </a:solidFill>
                <a:latin typeface="Arial" pitchFamily="34" charset="0"/>
                <a:cs typeface="Arial" pitchFamily="34" charset="0"/>
              </a:rPr>
              <a:t>-tectonic data through literature survey and location of major thrusts, faults and lineaments around the project. Their position with respect to the project defined.</a:t>
            </a:r>
          </a:p>
          <a:p>
            <a:pPr>
              <a:defRPr/>
            </a:pPr>
            <a:endParaRPr lang="en-US" b="1" dirty="0" smtClean="0">
              <a:solidFill>
                <a:srgbClr val="FF0000"/>
              </a:solidFill>
              <a:latin typeface="Arial" pitchFamily="34" charset="0"/>
              <a:cs typeface="Arial" pitchFamily="34" charset="0"/>
            </a:endParaRPr>
          </a:p>
          <a:p>
            <a:pPr>
              <a:defRPr/>
            </a:pPr>
            <a:r>
              <a:rPr lang="en-US" b="1" dirty="0" smtClean="0">
                <a:solidFill>
                  <a:srgbClr val="7030A0"/>
                </a:solidFill>
                <a:latin typeface="Arial" pitchFamily="34" charset="0"/>
                <a:cs typeface="Arial" pitchFamily="34" charset="0"/>
              </a:rPr>
              <a:t>The data about the seismic history should also be collected from available records and concerned organizations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1676400"/>
          </a:xfrm>
          <a:solidFill>
            <a:srgbClr val="92D050"/>
          </a:solidFill>
        </p:spPr>
        <p:txBody>
          <a:bodyPr>
            <a:normAutofit/>
          </a:bodyPr>
          <a:lstStyle/>
          <a:p>
            <a:pPr algn="l"/>
            <a:r>
              <a:rPr lang="en-US" sz="2000" b="1" dirty="0" smtClean="0">
                <a:latin typeface="Arial" pitchFamily="34" charset="0"/>
                <a:cs typeface="Arial" pitchFamily="34" charset="0"/>
              </a:rPr>
              <a:t>Construction Material</a:t>
            </a:r>
            <a:endParaRPr lang="en-US" sz="2000" b="1" dirty="0">
              <a:latin typeface="Arial" pitchFamily="34" charset="0"/>
              <a:cs typeface="Arial" pitchFamily="34" charset="0"/>
            </a:endParaRPr>
          </a:p>
        </p:txBody>
      </p:sp>
      <p:sp>
        <p:nvSpPr>
          <p:cNvPr id="5" name="Subtitle 4"/>
          <p:cNvSpPr>
            <a:spLocks noGrp="1"/>
          </p:cNvSpPr>
          <p:nvPr>
            <p:ph type="subTitle" idx="1"/>
          </p:nvPr>
        </p:nvSpPr>
        <p:spPr>
          <a:xfrm>
            <a:off x="0" y="1676400"/>
            <a:ext cx="9144000" cy="5181600"/>
          </a:xfrm>
          <a:solidFill>
            <a:srgbClr val="FFCCFF"/>
          </a:solidFill>
        </p:spPr>
        <p:txBody>
          <a:bodyPr>
            <a:normAutofit/>
          </a:bodyPr>
          <a:lstStyle/>
          <a:p>
            <a:r>
              <a:rPr lang="en-US" dirty="0" smtClean="0"/>
              <a:t>S</a:t>
            </a:r>
          </a:p>
          <a:p>
            <a:pPr algn="l"/>
            <a:endParaRPr lang="en-US" dirty="0" smtClean="0"/>
          </a:p>
          <a:p>
            <a:pPr algn="l"/>
            <a:r>
              <a:rPr lang="en-US" dirty="0" smtClean="0"/>
              <a:t> </a:t>
            </a:r>
            <a:r>
              <a:rPr lang="en-US" b="1" dirty="0" smtClean="0">
                <a:solidFill>
                  <a:srgbClr val="006699"/>
                </a:solidFill>
                <a:latin typeface="Arial" pitchFamily="34" charset="0"/>
                <a:cs typeface="Arial" pitchFamily="34" charset="0"/>
              </a:rPr>
              <a:t>Availability of required quantities of all types of construction materials and their suitability should be established through proper investigations and testing  and borrow area identified.</a:t>
            </a:r>
            <a:endParaRPr lang="en-US" b="1" dirty="0">
              <a:solidFill>
                <a:srgbClr val="006699"/>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6278642"/>
          </a:xfrm>
          <a:prstGeom prst="rect">
            <a:avLst/>
          </a:prstGeom>
        </p:spPr>
        <p:txBody>
          <a:bodyPr wrap="square">
            <a:spAutoFit/>
          </a:bodyPr>
          <a:lstStyle/>
          <a:p>
            <a:pPr indent="457200">
              <a:buClr>
                <a:srgbClr val="00FFFF"/>
              </a:buClr>
              <a:buBlip>
                <a:blip r:embed="rId2"/>
              </a:buBlip>
            </a:pPr>
            <a:r>
              <a:rPr lang="en-US" sz="3200" b="1" dirty="0" smtClean="0">
                <a:solidFill>
                  <a:srgbClr val="FF0000"/>
                </a:solidFill>
                <a:latin typeface="Arial" pitchFamily="34" charset="0"/>
                <a:cs typeface="Arial" pitchFamily="34" charset="0"/>
              </a:rPr>
              <a:t>Stage-I includes survey, investigations and     preparation of pre- feasibility report for hydroelectric </a:t>
            </a:r>
            <a:r>
              <a:rPr lang="en-US" sz="3200" b="1" dirty="0" smtClean="0">
                <a:solidFill>
                  <a:srgbClr val="FF0000"/>
                </a:solidFill>
                <a:latin typeface="Arial" pitchFamily="34" charset="0"/>
                <a:cs typeface="Arial" pitchFamily="34" charset="0"/>
              </a:rPr>
              <a:t>projects.</a:t>
            </a:r>
          </a:p>
          <a:p>
            <a:pPr indent="457200">
              <a:buClr>
                <a:srgbClr val="00FFFF"/>
              </a:buClr>
              <a:buBlip>
                <a:blip r:embed="rId2"/>
              </a:buBlip>
            </a:pPr>
            <a:r>
              <a:rPr lang="en-US" sz="3200" b="1" dirty="0" smtClean="0">
                <a:solidFill>
                  <a:srgbClr val="0070C0"/>
                </a:solidFill>
                <a:latin typeface="Arial" pitchFamily="34" charset="0"/>
                <a:cs typeface="Arial" pitchFamily="34" charset="0"/>
              </a:rPr>
              <a:t>The </a:t>
            </a:r>
            <a:r>
              <a:rPr lang="en-US" sz="3200" b="1" dirty="0" smtClean="0">
                <a:solidFill>
                  <a:srgbClr val="0070C0"/>
                </a:solidFill>
                <a:latin typeface="Arial" pitchFamily="34" charset="0"/>
                <a:cs typeface="Arial" pitchFamily="34" charset="0"/>
              </a:rPr>
              <a:t>Stage-II development involves detailed investigations preparation of DPR, pre-construction works, obtaining necessary clearances, development of infrastructural facilities and land acquisition etc</a:t>
            </a:r>
            <a:r>
              <a:rPr lang="en-US" sz="3200" b="1" dirty="0" smtClean="0">
                <a:solidFill>
                  <a:srgbClr val="0070C0"/>
                </a:solidFill>
                <a:latin typeface="Arial" pitchFamily="34" charset="0"/>
                <a:cs typeface="Arial" pitchFamily="34" charset="0"/>
              </a:rPr>
              <a:t>.</a:t>
            </a:r>
            <a:endParaRPr lang="en-US" sz="3200" b="1" dirty="0" smtClean="0">
              <a:solidFill>
                <a:srgbClr val="0070C0"/>
              </a:solidFill>
              <a:latin typeface="Arial" pitchFamily="34" charset="0"/>
              <a:cs typeface="Arial" pitchFamily="34" charset="0"/>
            </a:endParaRPr>
          </a:p>
          <a:p>
            <a:pPr indent="457200">
              <a:buClr>
                <a:srgbClr val="00FFFF"/>
              </a:buClr>
              <a:buBlip>
                <a:blip r:embed="rId2"/>
              </a:buBlip>
            </a:pPr>
            <a:r>
              <a:rPr lang="en-US" sz="3200" b="1" dirty="0" smtClean="0">
                <a:solidFill>
                  <a:srgbClr val="000000"/>
                </a:solidFill>
                <a:latin typeface="Arial" pitchFamily="34" charset="0"/>
                <a:cs typeface="Arial" pitchFamily="34" charset="0"/>
              </a:rPr>
              <a:t>Stage-III, Construction Stage would require the approval of PIB/ CCEA for investment decision in respect of construction of the project.</a:t>
            </a:r>
          </a:p>
          <a:p>
            <a:pPr indent="457200">
              <a:buClr>
                <a:srgbClr val="00FFFF"/>
              </a:buClr>
              <a:buBlip>
                <a:blip r:embed="rId2"/>
              </a:buBlip>
            </a:pPr>
            <a:endParaRPr lang="en-US" b="1" dirty="0">
              <a:solidFill>
                <a:srgbClr val="0070C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0" y="1181171"/>
            <a:ext cx="9144000" cy="4524315"/>
          </a:xfrm>
          <a:prstGeom prst="rect">
            <a:avLst/>
          </a:prstGeom>
          <a:blipFill>
            <a:blip r:embed="rId2" cstate="print"/>
            <a:tile tx="0" ty="0" sx="100000" sy="100000" flip="none" algn="tl"/>
          </a:blipFill>
          <a:ln w="9525">
            <a:noFill/>
            <a:miter lim="800000"/>
            <a:headEnd/>
            <a:tailEnd/>
          </a:ln>
        </p:spPr>
        <p:txBody>
          <a:bodyPr wrap="square" anchor="ctr">
            <a:spAutoFit/>
          </a:bodyPr>
          <a:lstStyle/>
          <a:p>
            <a:pPr marL="347663" indent="-347663">
              <a:buFontTx/>
              <a:buChar char="•"/>
              <a:tabLst>
                <a:tab pos="347663" algn="l"/>
              </a:tabLst>
            </a:pPr>
            <a:endParaRPr lang="en-US" sz="3200" b="1" dirty="0" smtClean="0">
              <a:solidFill>
                <a:srgbClr val="CC3300"/>
              </a:solidFill>
              <a:latin typeface="Arial" pitchFamily="34" charset="0"/>
              <a:cs typeface="Arial" pitchFamily="34" charset="0"/>
            </a:endParaRPr>
          </a:p>
          <a:p>
            <a:pPr marL="347663" indent="-347663">
              <a:buFontTx/>
              <a:buChar char="•"/>
              <a:tabLst>
                <a:tab pos="347663" algn="l"/>
              </a:tabLst>
            </a:pPr>
            <a:r>
              <a:rPr lang="en-US" sz="3200" b="1" dirty="0" smtClean="0">
                <a:solidFill>
                  <a:srgbClr val="66FF33"/>
                </a:solidFill>
                <a:latin typeface="Arial" pitchFamily="34" charset="0"/>
                <a:cs typeface="Arial" pitchFamily="34" charset="0"/>
              </a:rPr>
              <a:t>The </a:t>
            </a:r>
            <a:r>
              <a:rPr lang="en-US" sz="3200" b="1" dirty="0">
                <a:solidFill>
                  <a:srgbClr val="66FF33"/>
                </a:solidFill>
                <a:latin typeface="Arial" pitchFamily="34" charset="0"/>
                <a:cs typeface="Arial" pitchFamily="34" charset="0"/>
              </a:rPr>
              <a:t>results of the explorations carried up to   this stage should be compiled in the form of report to be incorporated in the DPR. </a:t>
            </a:r>
            <a:endParaRPr lang="en-US" sz="3200" b="1" dirty="0" smtClean="0">
              <a:solidFill>
                <a:srgbClr val="66FF33"/>
              </a:solidFill>
              <a:latin typeface="Arial" pitchFamily="34" charset="0"/>
              <a:cs typeface="Arial" pitchFamily="34" charset="0"/>
            </a:endParaRPr>
          </a:p>
          <a:p>
            <a:pPr marL="347663" indent="-347663">
              <a:buFontTx/>
              <a:buChar char="•"/>
              <a:tabLst>
                <a:tab pos="347663" algn="l"/>
              </a:tabLst>
            </a:pPr>
            <a:endParaRPr lang="en-US" sz="3200" b="1" dirty="0">
              <a:solidFill>
                <a:srgbClr val="006699"/>
              </a:solidFill>
              <a:latin typeface="Arial" pitchFamily="34" charset="0"/>
              <a:cs typeface="Arial" pitchFamily="34" charset="0"/>
            </a:endParaRPr>
          </a:p>
          <a:p>
            <a:pPr marL="347663" indent="-347663">
              <a:buFontTx/>
              <a:buChar char="•"/>
              <a:tabLst>
                <a:tab pos="347663" algn="l"/>
              </a:tabLst>
            </a:pPr>
            <a:r>
              <a:rPr lang="en-US" sz="3200" b="1" dirty="0">
                <a:solidFill>
                  <a:srgbClr val="FFFF00"/>
                </a:solidFill>
                <a:latin typeface="Arial" pitchFamily="34" charset="0"/>
                <a:cs typeface="Arial" pitchFamily="34" charset="0"/>
              </a:rPr>
              <a:t>All relevant data with interpretations and recommendations should be presented as clear as possible. </a:t>
            </a:r>
            <a:endParaRPr lang="en-US" sz="3200" b="1" dirty="0" smtClean="0">
              <a:solidFill>
                <a:srgbClr val="FFFF00"/>
              </a:solidFill>
              <a:latin typeface="Arial" pitchFamily="34" charset="0"/>
              <a:cs typeface="Arial" pitchFamily="34" charset="0"/>
            </a:endParaRPr>
          </a:p>
          <a:p>
            <a:pPr marL="347663" indent="-347663">
              <a:buFontTx/>
              <a:buChar char="•"/>
              <a:tabLst>
                <a:tab pos="347663" algn="l"/>
              </a:tabLst>
            </a:pPr>
            <a:endParaRPr lang="en-US" sz="3200" b="1" dirty="0">
              <a:solidFill>
                <a:srgbClr val="CC33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05000"/>
            <a:ext cx="8305800" cy="3539430"/>
          </a:xfrm>
          <a:prstGeom prst="rect">
            <a:avLst/>
          </a:prstGeom>
        </p:spPr>
        <p:txBody>
          <a:bodyPr wrap="square">
            <a:spAutoFit/>
          </a:bodyPr>
          <a:lstStyle/>
          <a:p>
            <a:pPr marL="347663" indent="-347663">
              <a:buFontTx/>
              <a:buChar char="•"/>
              <a:tabLst>
                <a:tab pos="347663" algn="l"/>
              </a:tabLst>
            </a:pPr>
            <a:r>
              <a:rPr lang="en-US" sz="3200" b="1" dirty="0" smtClean="0">
                <a:solidFill>
                  <a:srgbClr val="FFC000"/>
                </a:solidFill>
                <a:latin typeface="Arial" pitchFamily="34" charset="0"/>
                <a:cs typeface="Arial" pitchFamily="34" charset="0"/>
              </a:rPr>
              <a:t>Limitations and further explorations required should be spelt out in clear terms because the taking of project to next stage i.e. construction stage &amp; completing it within financial and time schedules depends on the quality of DPR.</a:t>
            </a:r>
            <a:endParaRPr lang="en-US" sz="3200" b="1" dirty="0">
              <a:solidFill>
                <a:srgbClr val="FFC000"/>
              </a:solidFill>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5474" name="WordArt 2"/>
          <p:cNvSpPr>
            <a:spLocks noChangeArrowheads="1" noChangeShapeType="1" noTextEdit="1"/>
          </p:cNvSpPr>
          <p:nvPr/>
        </p:nvSpPr>
        <p:spPr bwMode="auto">
          <a:xfrm>
            <a:off x="762000" y="1600200"/>
            <a:ext cx="8001000" cy="44196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143000"/>
          </a:xfrm>
          <a:blipFill>
            <a:blip r:embed="rId2" cstate="print"/>
            <a:tile tx="0" ty="0" sx="100000" sy="100000" flip="none" algn="tl"/>
          </a:blipFill>
        </p:spPr>
        <p:txBody>
          <a:bodyPr>
            <a:normAutofit/>
          </a:bodyPr>
          <a:lstStyle/>
          <a:p>
            <a:pPr algn="l"/>
            <a:r>
              <a:rPr lang="en-US" sz="4000" b="1" dirty="0" smtClean="0">
                <a:latin typeface="Arial" pitchFamily="34" charset="0"/>
                <a:cs typeface="Arial" pitchFamily="34" charset="0"/>
              </a:rPr>
              <a:t> </a:t>
            </a:r>
            <a:r>
              <a:rPr lang="en-US" sz="1800" b="1" dirty="0" smtClean="0">
                <a:solidFill>
                  <a:srgbClr val="C00000"/>
                </a:solidFill>
                <a:latin typeface="Arial" pitchFamily="34" charset="0"/>
                <a:cs typeface="Arial" pitchFamily="34" charset="0"/>
              </a:rPr>
              <a:t>Stage- II Geological Investigations</a:t>
            </a:r>
          </a:p>
        </p:txBody>
      </p:sp>
      <p:sp>
        <p:nvSpPr>
          <p:cNvPr id="77827" name="Rectangle 3"/>
          <p:cNvSpPr>
            <a:spLocks noGrp="1" noChangeArrowheads="1"/>
          </p:cNvSpPr>
          <p:nvPr>
            <p:ph idx="1"/>
          </p:nvPr>
        </p:nvSpPr>
        <p:spPr>
          <a:xfrm>
            <a:off x="0" y="1125538"/>
            <a:ext cx="9144000" cy="5732462"/>
          </a:xfrm>
          <a:blipFill>
            <a:blip r:embed="rId2" cstate="print"/>
            <a:tile tx="0" ty="0" sx="100000" sy="100000" flip="none" algn="tl"/>
          </a:blipFill>
        </p:spPr>
        <p:txBody>
          <a:bodyPr/>
          <a:lstStyle/>
          <a:p>
            <a:r>
              <a:rPr lang="en-US" b="1" dirty="0" smtClean="0">
                <a:solidFill>
                  <a:srgbClr val="7030A0"/>
                </a:solidFill>
                <a:latin typeface="Arial" pitchFamily="34" charset="0"/>
                <a:cs typeface="Arial" pitchFamily="34" charset="0"/>
              </a:rPr>
              <a:t>The objective of investigations at this stage is to prepare the DPR.</a:t>
            </a:r>
          </a:p>
          <a:p>
            <a:endParaRPr lang="en-US" b="1" dirty="0" smtClean="0">
              <a:solidFill>
                <a:schemeClr val="tx2"/>
              </a:solidFill>
              <a:latin typeface="Arial" pitchFamily="34" charset="0"/>
              <a:cs typeface="Arial" pitchFamily="34" charset="0"/>
            </a:endParaRPr>
          </a:p>
          <a:p>
            <a:r>
              <a:rPr lang="en-US" b="1" dirty="0" smtClean="0">
                <a:solidFill>
                  <a:srgbClr val="002060"/>
                </a:solidFill>
                <a:latin typeface="Arial" pitchFamily="34" charset="0"/>
                <a:cs typeface="Arial" pitchFamily="34" charset="0"/>
              </a:rPr>
              <a:t>For all infrastructural projects, whether water resources or infrastructural, preparation of a DPR is a statutory requirement so that the techno-economic justification of the </a:t>
            </a:r>
            <a:r>
              <a:rPr lang="en-US" b="1" dirty="0" smtClean="0">
                <a:solidFill>
                  <a:srgbClr val="000000"/>
                </a:solidFill>
                <a:latin typeface="Arial" pitchFamily="34" charset="0"/>
                <a:cs typeface="Arial" pitchFamily="34" charset="0"/>
              </a:rPr>
              <a:t>project is established.</a:t>
            </a:r>
            <a:r>
              <a:rPr lang="en-US" b="1" dirty="0" smtClean="0">
                <a:solidFill>
                  <a:schemeClr val="accent6">
                    <a:lumMod val="50000"/>
                  </a:schemeClr>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2016679"/>
            <a:ext cx="9144000" cy="9448740"/>
          </a:xfrm>
          <a:prstGeom prst="rect">
            <a:avLst/>
          </a:prstGeom>
          <a:solidFill>
            <a:srgbClr val="FFC000"/>
          </a:solidFill>
          <a:ln w="9525">
            <a:solidFill>
              <a:schemeClr val="accent1"/>
            </a:solidFill>
            <a:miter lim="800000"/>
            <a:headEnd/>
            <a:tailEnd/>
          </a:ln>
        </p:spPr>
        <p:txBody>
          <a:bodyPr wrap="square" anchor="ctr">
            <a:spAutoFit/>
          </a:bodyPr>
          <a:lstStyle/>
          <a:p>
            <a:endParaRPr lang="en-US" sz="3200" b="1" dirty="0" smtClean="0">
              <a:solidFill>
                <a:srgbClr val="002060"/>
              </a:solidFill>
              <a:latin typeface="Arial" pitchFamily="34" charset="0"/>
              <a:cs typeface="Arial" pitchFamily="34" charset="0"/>
            </a:endParaRPr>
          </a:p>
          <a:p>
            <a:endParaRPr lang="en-US" sz="3200" b="1" dirty="0" smtClean="0">
              <a:solidFill>
                <a:srgbClr val="002060"/>
              </a:solidFill>
              <a:latin typeface="Arial" pitchFamily="34" charset="0"/>
              <a:cs typeface="Arial" pitchFamily="34" charset="0"/>
            </a:endParaRPr>
          </a:p>
          <a:p>
            <a:r>
              <a:rPr lang="en-US" sz="3200" b="1" dirty="0" smtClean="0">
                <a:solidFill>
                  <a:srgbClr val="002060"/>
                </a:solidFill>
                <a:latin typeface="Arial" pitchFamily="34" charset="0"/>
                <a:cs typeface="Arial" pitchFamily="34" charset="0"/>
              </a:rPr>
              <a:t>In the past, a vast majority of the projects could only be completed with enormous cost and time overruns rendering the techno-economic evaluations done on the basis of original DPRs irrelevant.</a:t>
            </a:r>
          </a:p>
          <a:p>
            <a:endParaRPr lang="en-US" sz="3200" b="1" dirty="0" smtClean="0">
              <a:solidFill>
                <a:srgbClr val="002060"/>
              </a:solidFill>
              <a:latin typeface="Arial" pitchFamily="34" charset="0"/>
              <a:cs typeface="Arial" pitchFamily="34" charset="0"/>
            </a:endParaRPr>
          </a:p>
          <a:p>
            <a:endParaRPr lang="en-US" sz="3200" b="1" dirty="0" smtClean="0">
              <a:solidFill>
                <a:srgbClr val="002060"/>
              </a:solidFill>
              <a:latin typeface="Arial" pitchFamily="34" charset="0"/>
              <a:cs typeface="Arial" pitchFamily="34" charset="0"/>
            </a:endParaRPr>
          </a:p>
          <a:p>
            <a:endParaRPr lang="en-US" sz="3200" b="1" i="1" dirty="0" smtClean="0">
              <a:solidFill>
                <a:srgbClr val="C00000"/>
              </a:solidFill>
              <a:latin typeface="Arial" pitchFamily="34" charset="0"/>
              <a:cs typeface="Arial" pitchFamily="34" charset="0"/>
            </a:endParaRPr>
          </a:p>
          <a:p>
            <a:r>
              <a:rPr lang="en-US" sz="3200" b="1" i="1" dirty="0" smtClean="0">
                <a:solidFill>
                  <a:srgbClr val="C00000"/>
                </a:solidFill>
                <a:latin typeface="Arial" pitchFamily="34" charset="0"/>
                <a:cs typeface="Arial" pitchFamily="34" charset="0"/>
              </a:rPr>
              <a:t>Because </a:t>
            </a:r>
            <a:r>
              <a:rPr lang="en-US" sz="3200" b="1" i="1" dirty="0" smtClean="0">
                <a:solidFill>
                  <a:srgbClr val="C00000"/>
                </a:solidFill>
                <a:latin typeface="Arial" pitchFamily="34" charset="0"/>
                <a:cs typeface="Arial" pitchFamily="34" charset="0"/>
              </a:rPr>
              <a:t>of the past experience of huge cost and time overruns in the field of water resources development and increasing the importance of cost of financing, the concept of  ‘Bankable DPR’ was evolved.</a:t>
            </a:r>
          </a:p>
          <a:p>
            <a:endParaRPr lang="en-US" sz="3200" b="1" dirty="0" smtClean="0">
              <a:solidFill>
                <a:srgbClr val="002060"/>
              </a:solidFill>
              <a:latin typeface="Arial" pitchFamily="34" charset="0"/>
              <a:cs typeface="Arial" pitchFamily="34" charset="0"/>
            </a:endParaRPr>
          </a:p>
          <a:p>
            <a:endParaRPr lang="en-US" sz="3200" b="1" dirty="0" smtClean="0">
              <a:solidFill>
                <a:srgbClr val="002060"/>
              </a:solidFill>
              <a:latin typeface="Arial" pitchFamily="34" charset="0"/>
              <a:cs typeface="Arial" pitchFamily="34" charset="0"/>
            </a:endParaRPr>
          </a:p>
          <a:p>
            <a:r>
              <a:rPr lang="en-US" sz="3200" b="1" dirty="0" smtClean="0">
                <a:solidFill>
                  <a:srgbClr val="002060"/>
                </a:solidFill>
                <a:latin typeface="Arial" pitchFamily="34" charset="0"/>
                <a:cs typeface="Arial" pitchFamily="34" charset="0"/>
              </a:rPr>
              <a:t> </a:t>
            </a:r>
          </a:p>
          <a:p>
            <a:endParaRPr lang="en-US" sz="3200" b="1" dirty="0">
              <a:solidFill>
                <a:schemeClr val="accent2"/>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1770410"/>
            <a:ext cx="9144000" cy="3539430"/>
          </a:xfrm>
          <a:prstGeom prst="rect">
            <a:avLst/>
          </a:prstGeom>
          <a:solidFill>
            <a:srgbClr val="FFC000"/>
          </a:solidFill>
          <a:ln w="9525">
            <a:noFill/>
            <a:miter lim="800000"/>
            <a:headEnd/>
            <a:tailEnd/>
          </a:ln>
        </p:spPr>
        <p:txBody>
          <a:bodyPr wrap="square" anchor="ctr">
            <a:spAutoFit/>
          </a:bodyPr>
          <a:lstStyle/>
          <a:p>
            <a:r>
              <a:rPr lang="en-US" sz="3200" b="1" dirty="0">
                <a:solidFill>
                  <a:schemeClr val="accent2">
                    <a:lumMod val="75000"/>
                  </a:schemeClr>
                </a:solidFill>
                <a:latin typeface="Arial" pitchFamily="34" charset="0"/>
                <a:cs typeface="Arial" pitchFamily="34" charset="0"/>
              </a:rPr>
              <a:t>A bankable DPR should give enough confidence to the prospective financing agency that the major components of the project have been well designed using reliable and adequately detailed field data so that scope and nature of work would not undergo major changes during construction </a:t>
            </a:r>
            <a:r>
              <a:rPr lang="en-US" sz="3200" b="1" dirty="0" smtClean="0">
                <a:solidFill>
                  <a:schemeClr val="accent2">
                    <a:lumMod val="75000"/>
                  </a:schemeClr>
                </a:solidFill>
                <a:latin typeface="Arial" pitchFamily="34" charset="0"/>
                <a:cs typeface="Arial" pitchFamily="34" charset="0"/>
              </a:rPr>
              <a:t>stage.</a:t>
            </a:r>
            <a:r>
              <a:rPr lang="en-US" sz="3200" dirty="0" smtClean="0">
                <a:solidFill>
                  <a:schemeClr val="accent2">
                    <a:lumMod val="75000"/>
                  </a:schemeClr>
                </a:solidFill>
                <a:latin typeface="Arial" pitchFamily="34" charset="0"/>
                <a:cs typeface="Arial" pitchFamily="34" charset="0"/>
              </a:rPr>
              <a:t> </a:t>
            </a:r>
            <a:endParaRPr lang="en-US" sz="3200" dirty="0">
              <a:solidFill>
                <a:schemeClr val="accent2">
                  <a:lumMod val="7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pule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1809</TotalTime>
  <Words>3181</Words>
  <Application>Microsoft Office PowerPoint</Application>
  <PresentationFormat>On-screen Show (4:3)</PresentationFormat>
  <Paragraphs>316</Paragraphs>
  <Slides>62</Slides>
  <Notes>6</Notes>
  <HiddenSlides>0</HiddenSlides>
  <MMClips>0</MMClips>
  <ScaleCrop>false</ScaleCrop>
  <HeadingPairs>
    <vt:vector size="4" baseType="variant">
      <vt:variant>
        <vt:lpstr>Theme</vt:lpstr>
      </vt:variant>
      <vt:variant>
        <vt:i4>8</vt:i4>
      </vt:variant>
      <vt:variant>
        <vt:lpstr>Slide Titles</vt:lpstr>
      </vt:variant>
      <vt:variant>
        <vt:i4>62</vt:i4>
      </vt:variant>
    </vt:vector>
  </HeadingPairs>
  <TitlesOfParts>
    <vt:vector size="70" baseType="lpstr">
      <vt:lpstr>Opulent</vt:lpstr>
      <vt:lpstr>Module</vt:lpstr>
      <vt:lpstr>1_Opulent</vt:lpstr>
      <vt:lpstr>1_Foundry</vt:lpstr>
      <vt:lpstr>Metro</vt:lpstr>
      <vt:lpstr>Concourse</vt:lpstr>
      <vt:lpstr>Office Theme</vt:lpstr>
      <vt:lpstr>Flow</vt:lpstr>
      <vt:lpstr>Slide 1</vt:lpstr>
      <vt:lpstr>Geological Investigations/ Explorations</vt:lpstr>
      <vt:lpstr>Geological Investigations/ Explorations</vt:lpstr>
      <vt:lpstr>Geological  Investigations/ Explorations</vt:lpstr>
      <vt:lpstr>Geological Investigations/ Explorations</vt:lpstr>
      <vt:lpstr>Slide 6</vt:lpstr>
      <vt:lpstr> Stage- II Geological Investigations</vt:lpstr>
      <vt:lpstr>Slide 8</vt:lpstr>
      <vt:lpstr>Slide 9</vt:lpstr>
      <vt:lpstr>Slide 10</vt:lpstr>
      <vt:lpstr>Slide 11</vt:lpstr>
      <vt:lpstr>Stage-II</vt:lpstr>
      <vt:lpstr>Hydroelectric Projects</vt:lpstr>
      <vt:lpstr>Slide 14</vt:lpstr>
      <vt:lpstr>  During this stage, serious consideration is given to:  </vt:lpstr>
      <vt:lpstr>Detailed geological information during this stage of the investigations is obtained from:</vt:lpstr>
      <vt:lpstr>Slide 17</vt:lpstr>
      <vt:lpstr>Detailed Surface Mapping</vt:lpstr>
      <vt:lpstr>Slide 19</vt:lpstr>
      <vt:lpstr>Slide 20</vt:lpstr>
      <vt:lpstr>Slide 21</vt:lpstr>
      <vt:lpstr>Slide 22</vt:lpstr>
      <vt:lpstr>Geophysical Explorations </vt:lpstr>
      <vt:lpstr>These can be employed to determine the depth to bedrock in overburden covered areas and assess the nature &amp; quality of the strata in combination with drilling in case of </vt:lpstr>
      <vt:lpstr>Exploratory pitting and trenching</vt:lpstr>
      <vt:lpstr>      Exploratory Drifting</vt:lpstr>
      <vt:lpstr>Slide 27</vt:lpstr>
      <vt:lpstr>Slide 28</vt:lpstr>
      <vt:lpstr>The desanding arrangement may either be surface one or located underground in either abutment</vt:lpstr>
      <vt:lpstr>In case of underground desanding chamber, the site may be investigated through detailed geological mapping.  Surface geological mapping may be followed by exploratory drilling if ground cover over the structure is moderate.  The alignment of one of the chambers may be explored through an exploratory drift in case the size of chambers is large and ground cover is is high. </vt:lpstr>
      <vt:lpstr> In case of tunnels, whether approach tunnel to desanding chambers, HRT, tailrace, or diversion tunnel, the requirements are to know: </vt:lpstr>
      <vt:lpstr>Slide 32</vt:lpstr>
      <vt:lpstr>Slide 33</vt:lpstr>
      <vt:lpstr>Slide 34</vt:lpstr>
      <vt:lpstr>Slide 35</vt:lpstr>
      <vt:lpstr>DST</vt:lpstr>
      <vt:lpstr> </vt:lpstr>
      <vt:lpstr>Slide 38</vt:lpstr>
      <vt:lpstr>DST</vt:lpstr>
      <vt:lpstr>Slide 40</vt:lpstr>
      <vt:lpstr>Slide 41</vt:lpstr>
      <vt:lpstr>Slide 42</vt:lpstr>
      <vt:lpstr>Slide 43</vt:lpstr>
      <vt:lpstr>Slide 44</vt:lpstr>
      <vt:lpstr>Slide 45</vt:lpstr>
      <vt:lpstr>Slide 46</vt:lpstr>
      <vt:lpstr>Slide 47</vt:lpstr>
      <vt:lpstr>Slide 48</vt:lpstr>
      <vt:lpstr>Slide 49</vt:lpstr>
      <vt:lpstr>Slide 50</vt:lpstr>
      <vt:lpstr>Surge shaft</vt:lpstr>
      <vt:lpstr>Slide 52</vt:lpstr>
      <vt:lpstr>Slide 53</vt:lpstr>
      <vt:lpstr>Slide 54</vt:lpstr>
      <vt:lpstr>Slide 55</vt:lpstr>
      <vt:lpstr>Slide 56</vt:lpstr>
      <vt:lpstr>Slide 57</vt:lpstr>
      <vt:lpstr>Seismological and Seismotectonic Studies: </vt:lpstr>
      <vt:lpstr>Construction Material</vt:lpstr>
      <vt:lpstr>Slide 60</vt:lpstr>
      <vt:lpstr>Slide 61</vt:lpstr>
      <vt:lpstr>Slide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sharda</dc:creator>
  <cp:lastModifiedBy>mn</cp:lastModifiedBy>
  <cp:revision>356</cp:revision>
  <dcterms:created xsi:type="dcterms:W3CDTF">2006-08-16T00:00:00Z</dcterms:created>
  <dcterms:modified xsi:type="dcterms:W3CDTF">2018-12-02T06:12:10Z</dcterms:modified>
</cp:coreProperties>
</file>